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1" r:id="rId3"/>
    <p:sldId id="257" r:id="rId4"/>
    <p:sldId id="258" r:id="rId5"/>
    <p:sldId id="259" r:id="rId6"/>
    <p:sldId id="288" r:id="rId7"/>
    <p:sldId id="260"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66"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Наслов слајда">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sr-Cyrl-CS"/>
              <a:t>Кликните и уредите наслов</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r-Cyrl-CS"/>
              <a:t>Кликните и уредите стил поднаслова мастера</a:t>
            </a:r>
            <a:endParaRPr lang="en-US" dirty="0"/>
          </a:p>
        </p:txBody>
      </p:sp>
      <p:sp>
        <p:nvSpPr>
          <p:cNvPr id="4" name="Date Placeholder 3"/>
          <p:cNvSpPr>
            <a:spLocks noGrp="1"/>
          </p:cNvSpPr>
          <p:nvPr>
            <p:ph type="dt" sz="half" idx="10"/>
          </p:nvPr>
        </p:nvSpPr>
        <p:spPr/>
        <p:txBody>
          <a:bodyPr/>
          <a:lstStyle/>
          <a:p>
            <a:fld id="{911B717B-F6A4-4CE5-9749-5D23FFAA745A}" type="datetimeFigureOut">
              <a:rPr lang="sr-Latn-RS" smtClean="0"/>
              <a:t>19.5.2021.</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5DA85E1-18DE-48D8-8BC1-CB4F6306B5A3}" type="slidenum">
              <a:rPr lang="sr-Latn-RS" smtClean="0"/>
              <a:t>‹#›</a:t>
            </a:fld>
            <a:endParaRPr lang="sr-Latn-R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Наслов и вертикални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CS"/>
              <a:t>Кликните и уредите наслов</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sr-Cyrl-CS"/>
              <a:t>Уредите стил текста мастера</a:t>
            </a:r>
          </a:p>
          <a:p>
            <a:pPr lvl="1"/>
            <a:r>
              <a:rPr lang="sr-Cyrl-CS"/>
              <a:t>Други ниво</a:t>
            </a:r>
          </a:p>
          <a:p>
            <a:pPr lvl="2"/>
            <a:r>
              <a:rPr lang="sr-Cyrl-CS"/>
              <a:t>Трећи ниво</a:t>
            </a:r>
          </a:p>
          <a:p>
            <a:pPr lvl="3"/>
            <a:r>
              <a:rPr lang="sr-Cyrl-CS"/>
              <a:t>Четврти ниво</a:t>
            </a:r>
          </a:p>
          <a:p>
            <a:pPr lvl="4"/>
            <a:r>
              <a:rPr lang="sr-Cyrl-CS"/>
              <a:t>Пети ниво</a:t>
            </a:r>
            <a:endParaRPr lang="en-US"/>
          </a:p>
        </p:txBody>
      </p:sp>
      <p:sp>
        <p:nvSpPr>
          <p:cNvPr id="4" name="Date Placeholder 3"/>
          <p:cNvSpPr>
            <a:spLocks noGrp="1"/>
          </p:cNvSpPr>
          <p:nvPr>
            <p:ph type="dt" sz="half" idx="10"/>
          </p:nvPr>
        </p:nvSpPr>
        <p:spPr/>
        <p:txBody>
          <a:bodyPr/>
          <a:lstStyle/>
          <a:p>
            <a:fld id="{911B717B-F6A4-4CE5-9749-5D23FFAA745A}" type="datetimeFigureOut">
              <a:rPr lang="sr-Latn-RS" smtClean="0"/>
              <a:t>19.5.2021.</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5DA85E1-18DE-48D8-8BC1-CB4F6306B5A3}" type="slidenum">
              <a:rPr lang="sr-Latn-RS" smtClean="0"/>
              <a:t>‹#›</a:t>
            </a:fld>
            <a:endParaRPr lang="sr-Latn-R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ни наслов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11B717B-F6A4-4CE5-9749-5D23FFAA745A}" type="datetimeFigureOut">
              <a:rPr lang="sr-Latn-RS" smtClean="0"/>
              <a:t>19.5.2021.</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5DA85E1-18DE-48D8-8BC1-CB4F6306B5A3}" type="slidenum">
              <a:rPr lang="sr-Latn-RS" smtClean="0"/>
              <a:t>‹#›</a:t>
            </a:fld>
            <a:endParaRPr lang="sr-Latn-R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sr-Cyrl-CS"/>
              <a:t>Кликните и уредите наслов</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sr-Cyrl-CS"/>
              <a:t>Уредите стил текста мастера</a:t>
            </a:r>
          </a:p>
          <a:p>
            <a:pPr lvl="1"/>
            <a:r>
              <a:rPr lang="sr-Cyrl-CS"/>
              <a:t>Други ниво</a:t>
            </a:r>
          </a:p>
          <a:p>
            <a:pPr lvl="2"/>
            <a:r>
              <a:rPr lang="sr-Cyrl-CS"/>
              <a:t>Трећи ниво</a:t>
            </a:r>
          </a:p>
          <a:p>
            <a:pPr lvl="3"/>
            <a:r>
              <a:rPr lang="sr-Cyrl-CS"/>
              <a:t>Четврти ниво</a:t>
            </a:r>
          </a:p>
          <a:p>
            <a:pPr lvl="4"/>
            <a:r>
              <a:rPr lang="sr-Cyrl-CS"/>
              <a:t>Пети ниво</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слов и садржај">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sr-Cyrl-CS"/>
              <a:t>Уредите стил текста мастера</a:t>
            </a:r>
          </a:p>
          <a:p>
            <a:pPr lvl="1"/>
            <a:r>
              <a:rPr lang="sr-Cyrl-CS"/>
              <a:t>Други ниво</a:t>
            </a:r>
          </a:p>
          <a:p>
            <a:pPr lvl="2"/>
            <a:r>
              <a:rPr lang="sr-Cyrl-CS"/>
              <a:t>Трећи ниво</a:t>
            </a:r>
          </a:p>
          <a:p>
            <a:pPr lvl="3"/>
            <a:r>
              <a:rPr lang="sr-Cyrl-CS"/>
              <a:t>Четврти ниво</a:t>
            </a:r>
          </a:p>
          <a:p>
            <a:pPr lvl="4"/>
            <a:r>
              <a:rPr lang="sr-Cyrl-CS"/>
              <a:t>Пети ниво</a:t>
            </a:r>
            <a:endParaRPr lang="en-US"/>
          </a:p>
        </p:txBody>
      </p:sp>
      <p:sp>
        <p:nvSpPr>
          <p:cNvPr id="4" name="Date Placeholder 3"/>
          <p:cNvSpPr>
            <a:spLocks noGrp="1"/>
          </p:cNvSpPr>
          <p:nvPr>
            <p:ph type="dt" sz="half" idx="10"/>
          </p:nvPr>
        </p:nvSpPr>
        <p:spPr/>
        <p:txBody>
          <a:bodyPr/>
          <a:lstStyle/>
          <a:p>
            <a:fld id="{911B717B-F6A4-4CE5-9749-5D23FFAA745A}" type="datetimeFigureOut">
              <a:rPr lang="sr-Latn-RS" smtClean="0"/>
              <a:t>19.5.2021.</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5DA85E1-18DE-48D8-8BC1-CB4F6306B5A3}" type="slidenum">
              <a:rPr lang="sr-Latn-RS" smtClean="0"/>
              <a:t>‹#›</a:t>
            </a:fld>
            <a:endParaRPr lang="sr-Latn-RS"/>
          </a:p>
        </p:txBody>
      </p:sp>
      <p:sp>
        <p:nvSpPr>
          <p:cNvPr id="7" name="Title 6"/>
          <p:cNvSpPr>
            <a:spLocks noGrp="1"/>
          </p:cNvSpPr>
          <p:nvPr>
            <p:ph type="title"/>
          </p:nvPr>
        </p:nvSpPr>
        <p:spPr/>
        <p:txBody>
          <a:bodyPr/>
          <a:lstStyle/>
          <a:p>
            <a:r>
              <a:rPr lang="sr-Cyrl-CS"/>
              <a:t>Кликните и уредите наслов</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лавље одељк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sr-Cyrl-CS"/>
              <a:t>Кликните и уредите наслов</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r-Cyrl-CS"/>
              <a:t>Уредите стил текста мастера</a:t>
            </a:r>
          </a:p>
        </p:txBody>
      </p:sp>
      <p:sp>
        <p:nvSpPr>
          <p:cNvPr id="4" name="Date Placeholder 3"/>
          <p:cNvSpPr>
            <a:spLocks noGrp="1"/>
          </p:cNvSpPr>
          <p:nvPr>
            <p:ph type="dt" sz="half" idx="10"/>
          </p:nvPr>
        </p:nvSpPr>
        <p:spPr/>
        <p:txBody>
          <a:bodyPr/>
          <a:lstStyle/>
          <a:p>
            <a:fld id="{911B717B-F6A4-4CE5-9749-5D23FFAA745A}" type="datetimeFigureOut">
              <a:rPr lang="sr-Latn-RS" smtClean="0"/>
              <a:t>19.5.2021.</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5DA85E1-18DE-48D8-8BC1-CB4F6306B5A3}" type="slidenum">
              <a:rPr lang="sr-Latn-RS" smtClean="0"/>
              <a:t>‹#›</a:t>
            </a:fld>
            <a:endParaRPr lang="sr-Latn-R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садржај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CS"/>
              <a:t>Кликните и уредите наслов</a:t>
            </a:r>
            <a:endParaRPr lang="en-US"/>
          </a:p>
        </p:txBody>
      </p:sp>
      <p:sp>
        <p:nvSpPr>
          <p:cNvPr id="5" name="Date Placeholder 4"/>
          <p:cNvSpPr>
            <a:spLocks noGrp="1"/>
          </p:cNvSpPr>
          <p:nvPr>
            <p:ph type="dt" sz="half" idx="10"/>
          </p:nvPr>
        </p:nvSpPr>
        <p:spPr/>
        <p:txBody>
          <a:bodyPr/>
          <a:lstStyle/>
          <a:p>
            <a:fld id="{911B717B-F6A4-4CE5-9749-5D23FFAA745A}" type="datetimeFigureOut">
              <a:rPr lang="sr-Latn-RS" smtClean="0"/>
              <a:t>19.5.2021.</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D5DA85E1-18DE-48D8-8BC1-CB4F6306B5A3}" type="slidenum">
              <a:rPr lang="sr-Latn-RS" smtClean="0"/>
              <a:t>‹#›</a:t>
            </a:fld>
            <a:endParaRPr lang="sr-Latn-RS"/>
          </a:p>
        </p:txBody>
      </p:sp>
      <p:sp>
        <p:nvSpPr>
          <p:cNvPr id="9" name="Content Placeholder 8"/>
          <p:cNvSpPr>
            <a:spLocks noGrp="1"/>
          </p:cNvSpPr>
          <p:nvPr>
            <p:ph sz="quarter" idx="13"/>
          </p:nvPr>
        </p:nvSpPr>
        <p:spPr>
          <a:xfrm>
            <a:off x="676655" y="2679192"/>
            <a:ext cx="3822192" cy="3447288"/>
          </a:xfrm>
        </p:spPr>
        <p:txBody>
          <a:bodyPr/>
          <a:lstStyle/>
          <a:p>
            <a:pPr lvl="0"/>
            <a:r>
              <a:rPr lang="sr-Cyrl-CS"/>
              <a:t>Уредите стил текста мастера</a:t>
            </a:r>
          </a:p>
          <a:p>
            <a:pPr lvl="1"/>
            <a:r>
              <a:rPr lang="sr-Cyrl-CS"/>
              <a:t>Други ниво</a:t>
            </a:r>
          </a:p>
          <a:p>
            <a:pPr lvl="2"/>
            <a:r>
              <a:rPr lang="sr-Cyrl-CS"/>
              <a:t>Трећи ниво</a:t>
            </a:r>
          </a:p>
          <a:p>
            <a:pPr lvl="3"/>
            <a:r>
              <a:rPr lang="sr-Cyrl-CS"/>
              <a:t>Четврти ниво</a:t>
            </a:r>
          </a:p>
          <a:p>
            <a:pPr lvl="4"/>
            <a:r>
              <a:rPr lang="sr-Cyrl-CS"/>
              <a:t>Пети ниво</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sr-Cyrl-CS"/>
              <a:t>Уредите стил текста мастера</a:t>
            </a:r>
          </a:p>
          <a:p>
            <a:pPr lvl="1"/>
            <a:r>
              <a:rPr lang="sr-Cyrl-CS"/>
              <a:t>Други ниво</a:t>
            </a:r>
          </a:p>
          <a:p>
            <a:pPr lvl="2"/>
            <a:r>
              <a:rPr lang="sr-Cyrl-CS"/>
              <a:t>Трећи ниво</a:t>
            </a:r>
          </a:p>
          <a:p>
            <a:pPr lvl="3"/>
            <a:r>
              <a:rPr lang="sr-Cyrl-CS"/>
              <a:t>Четврти ниво</a:t>
            </a:r>
          </a:p>
          <a:p>
            <a:pPr lvl="4"/>
            <a:r>
              <a:rPr lang="sr-Cyrl-CS"/>
              <a:t>Пети ниво</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еђењ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r-Cyrl-CS"/>
              <a:t>Кликните и уредите наслов</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Cyrl-CS"/>
              <a:t>Уредите стил текста мастера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sr-Cyrl-CS"/>
              <a:t>Уредите стил текста мастера</a:t>
            </a:r>
          </a:p>
          <a:p>
            <a:pPr lvl="1"/>
            <a:r>
              <a:rPr lang="sr-Cyrl-CS"/>
              <a:t>Други ниво</a:t>
            </a:r>
          </a:p>
          <a:p>
            <a:pPr lvl="2"/>
            <a:r>
              <a:rPr lang="sr-Cyrl-CS"/>
              <a:t>Трећи ниво</a:t>
            </a:r>
          </a:p>
          <a:p>
            <a:pPr lvl="3"/>
            <a:r>
              <a:rPr lang="sr-Cyrl-CS"/>
              <a:t>Четврти ниво</a:t>
            </a:r>
          </a:p>
          <a:p>
            <a:pPr lvl="4"/>
            <a:r>
              <a:rPr lang="sr-Cyrl-CS"/>
              <a:t>Пети ниво</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Cyrl-CS"/>
              <a:t>Уредите стил текста мастера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sr-Cyrl-CS"/>
              <a:t>Уредите стил текста мастера</a:t>
            </a:r>
          </a:p>
          <a:p>
            <a:pPr lvl="1"/>
            <a:r>
              <a:rPr lang="sr-Cyrl-CS"/>
              <a:t>Други ниво</a:t>
            </a:r>
          </a:p>
          <a:p>
            <a:pPr lvl="2"/>
            <a:r>
              <a:rPr lang="sr-Cyrl-CS"/>
              <a:t>Трећи ниво</a:t>
            </a:r>
          </a:p>
          <a:p>
            <a:pPr lvl="3"/>
            <a:r>
              <a:rPr lang="sr-Cyrl-CS"/>
              <a:t>Четврти ниво</a:t>
            </a:r>
          </a:p>
          <a:p>
            <a:pPr lvl="4"/>
            <a:r>
              <a:rPr lang="sr-Cyrl-CS"/>
              <a:t>Пети ниво</a:t>
            </a:r>
            <a:endParaRPr lang="en-US" dirty="0"/>
          </a:p>
        </p:txBody>
      </p:sp>
      <p:sp>
        <p:nvSpPr>
          <p:cNvPr id="7" name="Date Placeholder 6"/>
          <p:cNvSpPr>
            <a:spLocks noGrp="1"/>
          </p:cNvSpPr>
          <p:nvPr>
            <p:ph type="dt" sz="half" idx="10"/>
          </p:nvPr>
        </p:nvSpPr>
        <p:spPr/>
        <p:txBody>
          <a:bodyPr/>
          <a:lstStyle/>
          <a:p>
            <a:fld id="{911B717B-F6A4-4CE5-9749-5D23FFAA745A}" type="datetimeFigureOut">
              <a:rPr lang="sr-Latn-RS" smtClean="0"/>
              <a:t>19.5.2021.</a:t>
            </a:fld>
            <a:endParaRPr lang="sr-Latn-RS"/>
          </a:p>
        </p:txBody>
      </p:sp>
      <p:sp>
        <p:nvSpPr>
          <p:cNvPr id="8" name="Footer Placeholder 7"/>
          <p:cNvSpPr>
            <a:spLocks noGrp="1"/>
          </p:cNvSpPr>
          <p:nvPr>
            <p:ph type="ftr" sz="quarter" idx="11"/>
          </p:nvPr>
        </p:nvSpPr>
        <p:spPr/>
        <p:txBody>
          <a:bodyPr/>
          <a:lstStyle/>
          <a:p>
            <a:endParaRPr lang="sr-Latn-RS"/>
          </a:p>
        </p:txBody>
      </p:sp>
      <p:sp>
        <p:nvSpPr>
          <p:cNvPr id="9" name="Slide Number Placeholder 8"/>
          <p:cNvSpPr>
            <a:spLocks noGrp="1"/>
          </p:cNvSpPr>
          <p:nvPr>
            <p:ph type="sldNum" sz="quarter" idx="12"/>
          </p:nvPr>
        </p:nvSpPr>
        <p:spPr/>
        <p:txBody>
          <a:bodyPr/>
          <a:lstStyle/>
          <a:p>
            <a:fld id="{D5DA85E1-18DE-48D8-8BC1-CB4F6306B5A3}" type="slidenum">
              <a:rPr lang="sr-Latn-RS" smtClean="0"/>
              <a:t>‹#›</a:t>
            </a:fld>
            <a:endParaRPr lang="sr-Latn-R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наслов">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CS"/>
              <a:t>Кликните и уредите наслов</a:t>
            </a:r>
            <a:endParaRPr lang="en-US"/>
          </a:p>
        </p:txBody>
      </p:sp>
      <p:sp>
        <p:nvSpPr>
          <p:cNvPr id="3" name="Date Placeholder 2"/>
          <p:cNvSpPr>
            <a:spLocks noGrp="1"/>
          </p:cNvSpPr>
          <p:nvPr>
            <p:ph type="dt" sz="half" idx="10"/>
          </p:nvPr>
        </p:nvSpPr>
        <p:spPr/>
        <p:txBody>
          <a:bodyPr/>
          <a:lstStyle/>
          <a:p>
            <a:fld id="{911B717B-F6A4-4CE5-9749-5D23FFAA745A}" type="datetimeFigureOut">
              <a:rPr lang="sr-Latn-RS" smtClean="0"/>
              <a:t>19.5.2021.</a:t>
            </a:fld>
            <a:endParaRPr lang="sr-Latn-RS"/>
          </a:p>
        </p:txBody>
      </p:sp>
      <p:sp>
        <p:nvSpPr>
          <p:cNvPr id="4" name="Footer Placeholder 3"/>
          <p:cNvSpPr>
            <a:spLocks noGrp="1"/>
          </p:cNvSpPr>
          <p:nvPr>
            <p:ph type="ftr" sz="quarter" idx="11"/>
          </p:nvPr>
        </p:nvSpPr>
        <p:spPr/>
        <p:txBody>
          <a:bodyPr/>
          <a:lstStyle/>
          <a:p>
            <a:endParaRPr lang="sr-Latn-RS"/>
          </a:p>
        </p:txBody>
      </p:sp>
      <p:sp>
        <p:nvSpPr>
          <p:cNvPr id="5" name="Slide Number Placeholder 4"/>
          <p:cNvSpPr>
            <a:spLocks noGrp="1"/>
          </p:cNvSpPr>
          <p:nvPr>
            <p:ph type="sldNum" sz="quarter" idx="12"/>
          </p:nvPr>
        </p:nvSpPr>
        <p:spPr/>
        <p:txBody>
          <a:bodyPr/>
          <a:lstStyle/>
          <a:p>
            <a:fld id="{D5DA85E1-18DE-48D8-8BC1-CB4F6306B5A3}" type="slidenum">
              <a:rPr lang="sr-Latn-RS" smtClean="0"/>
              <a:t>‹#›</a:t>
            </a:fld>
            <a:endParaRPr lang="sr-Latn-R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разно">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911B717B-F6A4-4CE5-9749-5D23FFAA745A}" type="datetimeFigureOut">
              <a:rPr lang="sr-Latn-RS" smtClean="0"/>
              <a:t>19.5.2021.</a:t>
            </a:fld>
            <a:endParaRPr lang="sr-Latn-RS"/>
          </a:p>
        </p:txBody>
      </p:sp>
      <p:sp>
        <p:nvSpPr>
          <p:cNvPr id="3" name="Footer Placeholder 2"/>
          <p:cNvSpPr>
            <a:spLocks noGrp="1"/>
          </p:cNvSpPr>
          <p:nvPr>
            <p:ph type="ftr" sz="quarter" idx="11"/>
          </p:nvPr>
        </p:nvSpPr>
        <p:spPr/>
        <p:txBody>
          <a:bodyPr/>
          <a:lstStyle/>
          <a:p>
            <a:endParaRPr lang="sr-Latn-RS"/>
          </a:p>
        </p:txBody>
      </p:sp>
      <p:sp>
        <p:nvSpPr>
          <p:cNvPr id="4" name="Slide Number Placeholder 3"/>
          <p:cNvSpPr>
            <a:spLocks noGrp="1"/>
          </p:cNvSpPr>
          <p:nvPr>
            <p:ph type="sldNum" sz="quarter" idx="12"/>
          </p:nvPr>
        </p:nvSpPr>
        <p:spPr/>
        <p:txBody>
          <a:bodyPr/>
          <a:lstStyle/>
          <a:p>
            <a:fld id="{D5DA85E1-18DE-48D8-8BC1-CB4F6306B5A3}" type="slidenum">
              <a:rPr lang="sr-Latn-RS" smtClean="0"/>
              <a:t>‹#›</a:t>
            </a:fld>
            <a:endParaRPr lang="sr-Latn-R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Садржај са натписом">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11B717B-F6A4-4CE5-9749-5D23FFAA745A}" type="datetimeFigureOut">
              <a:rPr lang="sr-Latn-RS" smtClean="0"/>
              <a:t>19.5.2021.</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D5DA85E1-18DE-48D8-8BC1-CB4F6306B5A3}" type="slidenum">
              <a:rPr lang="sr-Latn-RS" smtClean="0"/>
              <a:t>‹#›</a:t>
            </a:fld>
            <a:endParaRPr lang="sr-Latn-R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r-Cyrl-CS"/>
              <a:t>Уредите стил текста мастера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sr-Cyrl-CS"/>
              <a:t>Кликните и уредите наслов</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sr-Cyrl-CS"/>
              <a:t>Уредите стил текста мастера</a:t>
            </a:r>
          </a:p>
          <a:p>
            <a:pPr lvl="1"/>
            <a:r>
              <a:rPr lang="sr-Cyrl-CS"/>
              <a:t>Други ниво</a:t>
            </a:r>
          </a:p>
          <a:p>
            <a:pPr lvl="2"/>
            <a:r>
              <a:rPr lang="sr-Cyrl-CS"/>
              <a:t>Трећи ниво</a:t>
            </a:r>
          </a:p>
          <a:p>
            <a:pPr lvl="3"/>
            <a:r>
              <a:rPr lang="sr-Cyrl-CS"/>
              <a:t>Четврти ниво</a:t>
            </a:r>
          </a:p>
          <a:p>
            <a:pPr lvl="4"/>
            <a:r>
              <a:rPr lang="sr-Cyrl-CS"/>
              <a:t>Пети ниво</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Слика са натписом">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sr-Cyrl-CS"/>
              <a:t>Кликните и уредите наслов</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r-Cyrl-CS"/>
              <a:t>Уредите стил текста мастера</a:t>
            </a:r>
          </a:p>
        </p:txBody>
      </p:sp>
      <p:sp>
        <p:nvSpPr>
          <p:cNvPr id="5" name="Date Placeholder 4"/>
          <p:cNvSpPr>
            <a:spLocks noGrp="1"/>
          </p:cNvSpPr>
          <p:nvPr>
            <p:ph type="dt" sz="half" idx="10"/>
          </p:nvPr>
        </p:nvSpPr>
        <p:spPr/>
        <p:txBody>
          <a:bodyPr/>
          <a:lstStyle/>
          <a:p>
            <a:fld id="{911B717B-F6A4-4CE5-9749-5D23FFAA745A}" type="datetimeFigureOut">
              <a:rPr lang="sr-Latn-RS" smtClean="0"/>
              <a:t>19.5.2021.</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D5DA85E1-18DE-48D8-8BC1-CB4F6306B5A3}" type="slidenum">
              <a:rPr lang="sr-Latn-RS" smtClean="0"/>
              <a:t>‹#›</a:t>
            </a:fld>
            <a:endParaRPr lang="sr-Latn-R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r-Cyrl-CS"/>
              <a:t>Кликните на икону да бисте додали слику</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sr-Cyrl-CS"/>
              <a:t>Кликните и уредите наслов</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11B717B-F6A4-4CE5-9749-5D23FFAA745A}" type="datetimeFigureOut">
              <a:rPr lang="sr-Latn-RS" smtClean="0"/>
              <a:t>19.5.2021.</a:t>
            </a:fld>
            <a:endParaRPr lang="sr-Latn-R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sr-Latn-R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5DA85E1-18DE-48D8-8BC1-CB4F6306B5A3}" type="slidenum">
              <a:rPr lang="sr-Latn-RS" smtClean="0"/>
              <a:t>‹#›</a:t>
            </a:fld>
            <a:endParaRPr lang="sr-Latn-R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sr-Cyrl-CS"/>
              <a:t>Уредите стил текста мастера</a:t>
            </a:r>
          </a:p>
          <a:p>
            <a:pPr lvl="1"/>
            <a:r>
              <a:rPr lang="sr-Cyrl-CS"/>
              <a:t>Други ниво</a:t>
            </a:r>
          </a:p>
          <a:p>
            <a:pPr lvl="2"/>
            <a:r>
              <a:rPr lang="sr-Cyrl-CS"/>
              <a:t>Трећи ниво</a:t>
            </a:r>
          </a:p>
          <a:p>
            <a:pPr lvl="3"/>
            <a:r>
              <a:rPr lang="sr-Cyrl-CS"/>
              <a:t>Четврти ниво</a:t>
            </a:r>
          </a:p>
          <a:p>
            <a:pPr lvl="4"/>
            <a:r>
              <a:rPr lang="sr-Cyrl-CS"/>
              <a:t>Пети ниво</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oodreads.com/photo/author/7376985.Ivana_Ne_i_"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ctrTitle"/>
          </p:nvPr>
        </p:nvSpPr>
        <p:spPr>
          <a:xfrm>
            <a:off x="729533" y="476672"/>
            <a:ext cx="7772400" cy="1780108"/>
          </a:xfrm>
        </p:spPr>
        <p:txBody>
          <a:bodyPr>
            <a:normAutofit fontScale="90000"/>
          </a:bodyPr>
          <a:lstStyle/>
          <a:p>
            <a:r>
              <a:rPr lang="sr-Cyrl-RS" sz="67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sr-Cyrl-RS" sz="6700" b="1" i="1" dirty="0" err="1">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Зеленбабини</a:t>
            </a:r>
            <a:r>
              <a:rPr lang="sr-Cyrl-RS" sz="6700" b="1"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дарови-</a:t>
            </a:r>
            <a:br>
              <a:rPr lang="sr-Cyrl-RS" sz="67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sr-Cyrl-RS"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Ивана Нешић</a:t>
            </a:r>
            <a:endParaRPr lang="sr-Latn-RS"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Поднаслов 2"/>
          <p:cNvSpPr>
            <a:spLocks noGrp="1"/>
          </p:cNvSpPr>
          <p:nvPr>
            <p:ph type="subTitle" idx="1"/>
          </p:nvPr>
        </p:nvSpPr>
        <p:spPr>
          <a:xfrm>
            <a:off x="467544" y="5229200"/>
            <a:ext cx="6400800" cy="1473200"/>
          </a:xfrm>
        </p:spPr>
        <p:txBody>
          <a:bodyPr/>
          <a:lstStyle/>
          <a:p>
            <a:endParaRPr lang="sr-Cyrl-RS" dirty="0"/>
          </a:p>
          <a:p>
            <a:endParaRPr lang="sr-Cyrl-RS" dirty="0"/>
          </a:p>
          <a:p>
            <a:r>
              <a:rPr lang="sr-Cyrl-RS"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sr-Latn-RS" sz="24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0404" y="2276872"/>
            <a:ext cx="2391722" cy="34978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84939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90032" y="1772816"/>
            <a:ext cx="7772400" cy="4320480"/>
          </a:xfrm>
        </p:spPr>
        <p:txBody>
          <a:bodyPr>
            <a:normAutofit/>
          </a:bodyPr>
          <a:lstStyle/>
          <a:p>
            <a:pPr algn="just"/>
            <a:r>
              <a:rPr lang="sr-Cyrl-RS" sz="2800" dirty="0">
                <a:solidFill>
                  <a:schemeClr val="tx1"/>
                </a:solidFill>
                <a:latin typeface="Times New Roman" panose="02020603050405020304" pitchFamily="18" charset="0"/>
                <a:cs typeface="Times New Roman" panose="02020603050405020304" pitchFamily="18" charset="0"/>
              </a:rPr>
              <a:t>Након </a:t>
            </a:r>
            <a:r>
              <a:rPr lang="sr-Cyrl-RS" sz="2800" dirty="0" err="1">
                <a:solidFill>
                  <a:schemeClr val="tx1"/>
                </a:solidFill>
                <a:latin typeface="Times New Roman" panose="02020603050405020304" pitchFamily="18" charset="0"/>
                <a:cs typeface="Times New Roman" panose="02020603050405020304" pitchFamily="18" charset="0"/>
              </a:rPr>
              <a:t>Завишиног</a:t>
            </a:r>
            <a:r>
              <a:rPr lang="sr-Cyrl-RS" sz="2800" dirty="0">
                <a:solidFill>
                  <a:schemeClr val="tx1"/>
                </a:solidFill>
                <a:latin typeface="Times New Roman" panose="02020603050405020304" pitchFamily="18" charset="0"/>
                <a:cs typeface="Times New Roman" panose="02020603050405020304" pitchFamily="18" charset="0"/>
              </a:rPr>
              <a:t> одласка краљ </a:t>
            </a:r>
            <a:r>
              <a:rPr lang="sr-Cyrl-RS" sz="2800" dirty="0" err="1">
                <a:solidFill>
                  <a:schemeClr val="tx1"/>
                </a:solidFill>
                <a:latin typeface="Times New Roman" panose="02020603050405020304" pitchFamily="18" charset="0"/>
                <a:cs typeface="Times New Roman" panose="02020603050405020304" pitchFamily="18" charset="0"/>
              </a:rPr>
              <a:t>Јародар</a:t>
            </a:r>
            <a:r>
              <a:rPr lang="sr-Cyrl-RS" sz="2800" dirty="0">
                <a:solidFill>
                  <a:schemeClr val="tx1"/>
                </a:solidFill>
                <a:latin typeface="Times New Roman" panose="02020603050405020304" pitchFamily="18" charset="0"/>
                <a:cs typeface="Times New Roman" panose="02020603050405020304" pitchFamily="18" charset="0"/>
              </a:rPr>
              <a:t> је сазвао веће преосталих 11 </a:t>
            </a:r>
            <a:r>
              <a:rPr lang="sr-Cyrl-RS" sz="2800" dirty="0" err="1">
                <a:solidFill>
                  <a:schemeClr val="tx1"/>
                </a:solidFill>
                <a:latin typeface="Times New Roman" panose="02020603050405020304" pitchFamily="18" charset="0"/>
                <a:cs typeface="Times New Roman" panose="02020603050405020304" pitchFamily="18" charset="0"/>
              </a:rPr>
              <a:t>маљутака</a:t>
            </a:r>
            <a:r>
              <a:rPr lang="sr-Cyrl-RS" sz="2800" dirty="0">
                <a:solidFill>
                  <a:schemeClr val="tx1"/>
                </a:solidFill>
                <a:latin typeface="Times New Roman" panose="02020603050405020304" pitchFamily="18" charset="0"/>
                <a:cs typeface="Times New Roman" panose="02020603050405020304" pitchFamily="18" charset="0"/>
              </a:rPr>
              <a:t> на ком су одлучили да морају по сваку цену вратити </a:t>
            </a:r>
            <a:r>
              <a:rPr lang="sr-Cyrl-RS" sz="2800" dirty="0" err="1">
                <a:solidFill>
                  <a:schemeClr val="tx1"/>
                </a:solidFill>
                <a:latin typeface="Times New Roman" panose="02020603050405020304" pitchFamily="18" charset="0"/>
                <a:cs typeface="Times New Roman" panose="02020603050405020304" pitchFamily="18" charset="0"/>
              </a:rPr>
              <a:t>Завишу</a:t>
            </a:r>
            <a:r>
              <a:rPr lang="sr-Cyrl-RS" sz="2800" dirty="0">
                <a:solidFill>
                  <a:schemeClr val="tx1"/>
                </a:solidFill>
                <a:latin typeface="Times New Roman" panose="02020603050405020304" pitchFamily="18" charset="0"/>
                <a:cs typeface="Times New Roman" panose="02020603050405020304" pitchFamily="18" charset="0"/>
              </a:rPr>
              <a:t> кући. Да би у томе успео </a:t>
            </a:r>
            <a:r>
              <a:rPr lang="sr-Cyrl-RS" sz="2800" dirty="0" err="1">
                <a:solidFill>
                  <a:schemeClr val="tx1"/>
                </a:solidFill>
                <a:latin typeface="Times New Roman" panose="02020603050405020304" pitchFamily="18" charset="0"/>
                <a:cs typeface="Times New Roman" panose="02020603050405020304" pitchFamily="18" charset="0"/>
              </a:rPr>
              <a:t>Јародар</a:t>
            </a:r>
            <a:r>
              <a:rPr lang="sr-Cyrl-RS" sz="2800" dirty="0">
                <a:solidFill>
                  <a:schemeClr val="tx1"/>
                </a:solidFill>
                <a:latin typeface="Times New Roman" panose="02020603050405020304" pitchFamily="18" charset="0"/>
                <a:cs typeface="Times New Roman" panose="02020603050405020304" pitchFamily="18" charset="0"/>
              </a:rPr>
              <a:t> се послужио лукавством – тихо је шапнуо детету на уво (а то дете био је баш Мика који се и тога дана појавио на пољани и сео у хлад крушке) да мора помоћи „вишим облицима живота“ и известити их ако чује нешто необично.</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331640" y="764704"/>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6. Веће</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5963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90032" y="1844824"/>
            <a:ext cx="7772400" cy="4176464"/>
          </a:xfrm>
        </p:spPr>
        <p:txBody>
          <a:bodyPr>
            <a:normAutofit/>
          </a:bodyPr>
          <a:lstStyle/>
          <a:p>
            <a:pPr algn="just"/>
            <a:r>
              <a:rPr lang="sr-Cyrl-RS" sz="2800" dirty="0" err="1">
                <a:solidFill>
                  <a:schemeClr val="tx1"/>
                </a:solidFill>
                <a:latin typeface="Times New Roman" panose="02020603050405020304" pitchFamily="18" charset="0"/>
                <a:cs typeface="Times New Roman" panose="02020603050405020304" pitchFamily="18" charset="0"/>
              </a:rPr>
              <a:t>Микина</a:t>
            </a:r>
            <a:r>
              <a:rPr lang="sr-Cyrl-RS" sz="2800" dirty="0">
                <a:solidFill>
                  <a:schemeClr val="tx1"/>
                </a:solidFill>
                <a:latin typeface="Times New Roman" panose="02020603050405020304" pitchFamily="18" charset="0"/>
                <a:cs typeface="Times New Roman" panose="02020603050405020304" pitchFamily="18" charset="0"/>
              </a:rPr>
              <a:t> бака је приметила необичне промене у његовом понашању које јој се нису </a:t>
            </a:r>
            <a:r>
              <a:rPr lang="sr-Cyrl-RS" sz="2800" dirty="0" err="1">
                <a:solidFill>
                  <a:schemeClr val="tx1"/>
                </a:solidFill>
                <a:latin typeface="Times New Roman" panose="02020603050405020304" pitchFamily="18" charset="0"/>
                <a:cs typeface="Times New Roman" panose="02020603050405020304" pitchFamily="18" charset="0"/>
              </a:rPr>
              <a:t>допале</a:t>
            </a:r>
            <a:r>
              <a:rPr lang="sr-Cyrl-RS" sz="2800" dirty="0">
                <a:solidFill>
                  <a:schemeClr val="tx1"/>
                </a:solidFill>
                <a:latin typeface="Times New Roman" panose="02020603050405020304" pitchFamily="18" charset="0"/>
                <a:cs typeface="Times New Roman" panose="02020603050405020304" pitchFamily="18" charset="0"/>
              </a:rPr>
              <a:t>. Дечак је био здрав, али је постао некако пажљив и плашљив. Зато је бака решила да свом унучету „салије страву“, за шта су јој били потребни: један </a:t>
            </a:r>
            <a:r>
              <a:rPr lang="sr-Cyrl-RS" sz="2800" dirty="0" err="1">
                <a:solidFill>
                  <a:schemeClr val="tx1"/>
                </a:solidFill>
                <a:latin typeface="Times New Roman" panose="02020603050405020304" pitchFamily="18" charset="0"/>
                <a:cs typeface="Times New Roman" panose="02020603050405020304" pitchFamily="18" charset="0"/>
              </a:rPr>
              <a:t>саливачица</a:t>
            </a:r>
            <a:r>
              <a:rPr lang="sr-Cyrl-RS" sz="2800" dirty="0">
                <a:solidFill>
                  <a:schemeClr val="tx1"/>
                </a:solidFill>
                <a:latin typeface="Times New Roman" panose="02020603050405020304" pitchFamily="18" charset="0"/>
                <a:cs typeface="Times New Roman" panose="02020603050405020304" pitchFamily="18" charset="0"/>
              </a:rPr>
              <a:t> (тј., она сама), црвена тканина, старо лонче, олово из пушчаних зрна и ужарени комади дрвета.</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403648" y="764704"/>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7. Бака</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2399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90032" y="2132856"/>
            <a:ext cx="7772400" cy="3744416"/>
          </a:xfrm>
        </p:spPr>
        <p:txBody>
          <a:bodyPr>
            <a:normAutofit/>
          </a:bodyPr>
          <a:lstStyle/>
          <a:p>
            <a:pPr algn="just"/>
            <a:r>
              <a:rPr lang="sr-Cyrl-RS" sz="2800" dirty="0">
                <a:solidFill>
                  <a:schemeClr val="tx1"/>
                </a:solidFill>
                <a:latin typeface="Times New Roman" panose="02020603050405020304" pitchFamily="18" charset="0"/>
                <a:cs typeface="Times New Roman" panose="02020603050405020304" pitchFamily="18" charset="0"/>
              </a:rPr>
              <a:t>Баку је и даље бринуло </a:t>
            </a:r>
            <a:r>
              <a:rPr lang="sr-Cyrl-RS" sz="2800" dirty="0" err="1">
                <a:solidFill>
                  <a:schemeClr val="tx1"/>
                </a:solidFill>
                <a:latin typeface="Times New Roman" panose="02020603050405020304" pitchFamily="18" charset="0"/>
                <a:cs typeface="Times New Roman" panose="02020603050405020304" pitchFamily="18" charset="0"/>
              </a:rPr>
              <a:t>Микино</a:t>
            </a:r>
            <a:r>
              <a:rPr lang="sr-Cyrl-RS" sz="2800" dirty="0">
                <a:solidFill>
                  <a:schemeClr val="tx1"/>
                </a:solidFill>
                <a:latin typeface="Times New Roman" panose="02020603050405020304" pitchFamily="18" charset="0"/>
                <a:cs typeface="Times New Roman" panose="02020603050405020304" pitchFamily="18" charset="0"/>
              </a:rPr>
              <a:t> чудно понашање, док су </a:t>
            </a:r>
            <a:r>
              <a:rPr lang="sr-Cyrl-RS" sz="2800" dirty="0" err="1">
                <a:solidFill>
                  <a:schemeClr val="tx1"/>
                </a:solidFill>
                <a:latin typeface="Times New Roman" panose="02020603050405020304" pitchFamily="18" charset="0"/>
                <a:cs typeface="Times New Roman" panose="02020603050405020304" pitchFamily="18" charset="0"/>
              </a:rPr>
              <a:t>маљуци</a:t>
            </a:r>
            <a:r>
              <a:rPr lang="sr-Cyrl-RS" sz="2800" dirty="0">
                <a:solidFill>
                  <a:schemeClr val="tx1"/>
                </a:solidFill>
                <a:latin typeface="Times New Roman" panose="02020603050405020304" pitchFamily="18" charset="0"/>
                <a:cs typeface="Times New Roman" panose="02020603050405020304" pitchFamily="18" charset="0"/>
              </a:rPr>
              <a:t> очекивали вести од Мике. У међувремену, Завиша није успео да створи богатство свом новом господару </a:t>
            </a:r>
            <a:r>
              <a:rPr lang="sr-Cyrl-RS" sz="2800" dirty="0" err="1">
                <a:solidFill>
                  <a:schemeClr val="tx1"/>
                </a:solidFill>
                <a:latin typeface="Times New Roman" panose="02020603050405020304" pitchFamily="18" charset="0"/>
                <a:cs typeface="Times New Roman" panose="02020603050405020304" pitchFamily="18" charset="0"/>
              </a:rPr>
              <a:t>поштару</a:t>
            </a:r>
            <a:r>
              <a:rPr lang="sr-Cyrl-RS" sz="2800" dirty="0">
                <a:solidFill>
                  <a:schemeClr val="tx1"/>
                </a:solidFill>
                <a:latin typeface="Times New Roman" panose="02020603050405020304" pitchFamily="18" charset="0"/>
                <a:cs typeface="Times New Roman" panose="02020603050405020304" pitchFamily="18" charset="0"/>
              </a:rPr>
              <a:t>, чак ни лулу дувана, већ само светлуцаве лоптице налик </a:t>
            </a:r>
            <a:r>
              <a:rPr lang="sr-Cyrl-RS" sz="2800" dirty="0" err="1">
                <a:solidFill>
                  <a:schemeClr val="tx1"/>
                </a:solidFill>
                <a:latin typeface="Times New Roman" panose="02020603050405020304" pitchFamily="18" charset="0"/>
                <a:cs typeface="Times New Roman" panose="02020603050405020304" pitchFamily="18" charset="0"/>
              </a:rPr>
              <a:t>брабоњцима</a:t>
            </a:r>
            <a:r>
              <a:rPr lang="sr-Cyrl-RS" sz="2800" dirty="0">
                <a:solidFill>
                  <a:schemeClr val="tx1"/>
                </a:solidFill>
                <a:latin typeface="Times New Roman" panose="02020603050405020304" pitchFamily="18" charset="0"/>
                <a:cs typeface="Times New Roman" panose="02020603050405020304" pitchFamily="18" charset="0"/>
              </a:rPr>
              <a:t>. После много покушаја поштар је изашао озлојеђен, а Завиша је остао да плаче на гомили сјајних куглица.</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331640" y="908720"/>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8. Тешки дани</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039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83568" y="2204864"/>
            <a:ext cx="7772400" cy="4248472"/>
          </a:xfrm>
        </p:spPr>
        <p:txBody>
          <a:bodyPr>
            <a:normAutofit/>
          </a:bodyPr>
          <a:lstStyle/>
          <a:p>
            <a:pPr algn="just"/>
            <a:r>
              <a:rPr lang="sr-Cyrl-RS" sz="2800" dirty="0">
                <a:solidFill>
                  <a:schemeClr val="tx1"/>
                </a:solidFill>
                <a:latin typeface="Times New Roman" panose="02020603050405020304" pitchFamily="18" charset="0"/>
                <a:cs typeface="Times New Roman" panose="02020603050405020304" pitchFamily="18" charset="0"/>
              </a:rPr>
              <a:t>Мика је случајно угледао </a:t>
            </a:r>
            <a:r>
              <a:rPr lang="sr-Cyrl-RS" sz="2800" dirty="0" err="1">
                <a:solidFill>
                  <a:schemeClr val="tx1"/>
                </a:solidFill>
                <a:latin typeface="Times New Roman" panose="02020603050405020304" pitchFamily="18" charset="0"/>
                <a:cs typeface="Times New Roman" panose="02020603050405020304" pitchFamily="18" charset="0"/>
              </a:rPr>
              <a:t>Завишу</a:t>
            </a:r>
            <a:r>
              <a:rPr lang="sr-Cyrl-RS" sz="2800" dirty="0">
                <a:solidFill>
                  <a:schemeClr val="tx1"/>
                </a:solidFill>
                <a:latin typeface="Times New Roman" panose="02020603050405020304" pitchFamily="18" charset="0"/>
                <a:cs typeface="Times New Roman" panose="02020603050405020304" pitchFamily="18" charset="0"/>
              </a:rPr>
              <a:t> у поштаревој кући и, по наређењу </a:t>
            </a:r>
            <a:r>
              <a:rPr lang="sr-Cyrl-RS" sz="2800" dirty="0" err="1">
                <a:solidFill>
                  <a:schemeClr val="tx1"/>
                </a:solidFill>
                <a:latin typeface="Times New Roman" panose="02020603050405020304" pitchFamily="18" charset="0"/>
                <a:cs typeface="Times New Roman" panose="02020603050405020304" pitchFamily="18" charset="0"/>
              </a:rPr>
              <a:t>маљутака</a:t>
            </a:r>
            <a:r>
              <a:rPr lang="sr-Cyrl-RS" sz="2800" dirty="0">
                <a:solidFill>
                  <a:schemeClr val="tx1"/>
                </a:solidFill>
                <a:latin typeface="Times New Roman" panose="02020603050405020304" pitchFamily="18" charset="0"/>
                <a:cs typeface="Times New Roman" panose="02020603050405020304" pitchFamily="18" charset="0"/>
              </a:rPr>
              <a:t>, отео га и донео натраг на пољану. Пошто је морао да жмури, није видео ни </a:t>
            </a:r>
            <a:r>
              <a:rPr lang="sr-Cyrl-RS" sz="2800" dirty="0" err="1">
                <a:solidFill>
                  <a:schemeClr val="tx1"/>
                </a:solidFill>
                <a:latin typeface="Times New Roman" panose="02020603050405020304" pitchFamily="18" charset="0"/>
                <a:cs typeface="Times New Roman" panose="02020603050405020304" pitchFamily="18" charset="0"/>
              </a:rPr>
              <a:t>маљутке</a:t>
            </a:r>
            <a:r>
              <a:rPr lang="sr-Cyrl-RS" sz="2800" dirty="0">
                <a:solidFill>
                  <a:schemeClr val="tx1"/>
                </a:solidFill>
                <a:latin typeface="Times New Roman" panose="02020603050405020304" pitchFamily="18" charset="0"/>
                <a:cs typeface="Times New Roman" panose="02020603050405020304" pitchFamily="18" charset="0"/>
              </a:rPr>
              <a:t> ни како је Завиша нестао, али је био сигуран да је на делу </a:t>
            </a:r>
            <a:r>
              <a:rPr lang="sr-Cyrl-RS" sz="2800" i="1" dirty="0">
                <a:solidFill>
                  <a:schemeClr val="tx1"/>
                </a:solidFill>
                <a:latin typeface="Times New Roman" panose="02020603050405020304" pitchFamily="18" charset="0"/>
                <a:cs typeface="Times New Roman" panose="02020603050405020304" pitchFamily="18" charset="0"/>
              </a:rPr>
              <a:t>„магија, права магија“.</a:t>
            </a:r>
            <a:endParaRPr lang="sr-Latn-RS" sz="2800" i="1"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475656" y="620688"/>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9. Отмица</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6278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83568" y="2204864"/>
            <a:ext cx="7772400" cy="4176464"/>
          </a:xfrm>
        </p:spPr>
        <p:txBody>
          <a:bodyPr>
            <a:normAutofit/>
          </a:bodyPr>
          <a:lstStyle/>
          <a:p>
            <a:pPr algn="just"/>
            <a:r>
              <a:rPr lang="sr-Cyrl-RS" sz="2800" dirty="0">
                <a:solidFill>
                  <a:schemeClr val="tx1"/>
                </a:solidFill>
                <a:latin typeface="Times New Roman" panose="02020603050405020304" pitchFamily="18" charset="0"/>
                <a:cs typeface="Times New Roman" panose="02020603050405020304" pitchFamily="18" charset="0"/>
              </a:rPr>
              <a:t>Да би одлучили шта даље, и како да помогну </a:t>
            </a:r>
            <a:r>
              <a:rPr lang="sr-Cyrl-RS" sz="2800" dirty="0" err="1">
                <a:solidFill>
                  <a:schemeClr val="tx1"/>
                </a:solidFill>
                <a:latin typeface="Times New Roman" panose="02020603050405020304" pitchFamily="18" charset="0"/>
                <a:cs typeface="Times New Roman" panose="02020603050405020304" pitchFamily="18" charset="0"/>
              </a:rPr>
              <a:t>Завиши</a:t>
            </a:r>
            <a:r>
              <a:rPr lang="sr-Cyrl-RS" sz="2800" dirty="0">
                <a:solidFill>
                  <a:schemeClr val="tx1"/>
                </a:solidFill>
                <a:latin typeface="Times New Roman" panose="02020603050405020304" pitchFamily="18" charset="0"/>
                <a:cs typeface="Times New Roman" panose="02020603050405020304" pitchFamily="18" charset="0"/>
              </a:rPr>
              <a:t> да се ослободи зависти од човека, </a:t>
            </a:r>
            <a:r>
              <a:rPr lang="sr-Cyrl-RS" sz="2800" dirty="0" err="1">
                <a:solidFill>
                  <a:schemeClr val="tx1"/>
                </a:solidFill>
                <a:latin typeface="Times New Roman" panose="02020603050405020304" pitchFamily="18" charset="0"/>
                <a:cs typeface="Times New Roman" panose="02020603050405020304" pitchFamily="18" charset="0"/>
              </a:rPr>
              <a:t>Јародар</a:t>
            </a:r>
            <a:r>
              <a:rPr lang="sr-Cyrl-RS" sz="2800" dirty="0">
                <a:solidFill>
                  <a:schemeClr val="tx1"/>
                </a:solidFill>
                <a:latin typeface="Times New Roman" panose="02020603050405020304" pitchFamily="18" charset="0"/>
                <a:cs typeface="Times New Roman" panose="02020603050405020304" pitchFamily="18" charset="0"/>
              </a:rPr>
              <a:t> и </a:t>
            </a:r>
            <a:r>
              <a:rPr lang="sr-Cyrl-RS" sz="2800" dirty="0" err="1">
                <a:solidFill>
                  <a:schemeClr val="tx1"/>
                </a:solidFill>
                <a:latin typeface="Times New Roman" panose="02020603050405020304" pitchFamily="18" charset="0"/>
                <a:cs typeface="Times New Roman" panose="02020603050405020304" pitchFamily="18" charset="0"/>
              </a:rPr>
              <a:t>Пахук</a:t>
            </a:r>
            <a:r>
              <a:rPr lang="sr-Cyrl-RS" sz="2800" dirty="0">
                <a:solidFill>
                  <a:schemeClr val="tx1"/>
                </a:solidFill>
                <a:latin typeface="Times New Roman" panose="02020603050405020304" pitchFamily="18" charset="0"/>
                <a:cs typeface="Times New Roman" panose="02020603050405020304" pitchFamily="18" charset="0"/>
              </a:rPr>
              <a:t> су отишли мало даље код Старчића који је живео сам под каменом. Пошто је био најстарији надали су да ће им дати неки користан савет, иако су знали за његову чудну и непредвидиву нарав.</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259632" y="764704"/>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10. Под каменом</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0334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11560" y="1340768"/>
            <a:ext cx="7772400" cy="5184576"/>
          </a:xfrm>
        </p:spPr>
        <p:txBody>
          <a:bodyPr>
            <a:noAutofit/>
          </a:bodyPr>
          <a:lstStyle/>
          <a:p>
            <a:pPr algn="just"/>
            <a:r>
              <a:rPr lang="sr-Cyrl-RS" sz="2800" dirty="0">
                <a:solidFill>
                  <a:schemeClr val="tx1"/>
                </a:solidFill>
                <a:latin typeface="Times New Roman" panose="02020603050405020304" pitchFamily="18" charset="0"/>
                <a:cs typeface="Times New Roman" panose="02020603050405020304" pitchFamily="18" charset="0"/>
              </a:rPr>
              <a:t>Једне ноћи Мики су у собу дошла два </a:t>
            </a:r>
            <a:r>
              <a:rPr lang="sr-Cyrl-RS" sz="2800" dirty="0" err="1">
                <a:solidFill>
                  <a:schemeClr val="tx1"/>
                </a:solidFill>
                <a:latin typeface="Times New Roman" panose="02020603050405020304" pitchFamily="18" charset="0"/>
                <a:cs typeface="Times New Roman" panose="02020603050405020304" pitchFamily="18" charset="0"/>
              </a:rPr>
              <a:t>маљутка</a:t>
            </a:r>
            <a:r>
              <a:rPr lang="sr-Cyrl-RS" sz="2800" dirty="0">
                <a:solidFill>
                  <a:schemeClr val="tx1"/>
                </a:solidFill>
                <a:latin typeface="Times New Roman" panose="02020603050405020304" pitchFamily="18" charset="0"/>
                <a:cs typeface="Times New Roman" panose="02020603050405020304" pitchFamily="18" charset="0"/>
              </a:rPr>
              <a:t> и пробудила га. Са собом су водили трећег ком су била запушена уста. То је био Завиша. Замолили су Мику да поведе са собом </a:t>
            </a:r>
            <a:r>
              <a:rPr lang="sr-Cyrl-RS" sz="2800" dirty="0" err="1">
                <a:solidFill>
                  <a:schemeClr val="tx1"/>
                </a:solidFill>
                <a:latin typeface="Times New Roman" panose="02020603050405020304" pitchFamily="18" charset="0"/>
                <a:cs typeface="Times New Roman" panose="02020603050405020304" pitchFamily="18" charset="0"/>
              </a:rPr>
              <a:t>Завишу</a:t>
            </a:r>
            <a:r>
              <a:rPr lang="sr-Cyrl-RS" sz="2800" dirty="0">
                <a:solidFill>
                  <a:schemeClr val="tx1"/>
                </a:solidFill>
                <a:latin typeface="Times New Roman" panose="02020603050405020304" pitchFamily="18" charset="0"/>
                <a:cs typeface="Times New Roman" panose="02020603050405020304" pitchFamily="18" charset="0"/>
              </a:rPr>
              <a:t>, да пронађе </a:t>
            </a:r>
            <a:r>
              <a:rPr lang="sr-Cyrl-RS" sz="2800" dirty="0" err="1">
                <a:solidFill>
                  <a:schemeClr val="tx1"/>
                </a:solidFill>
                <a:latin typeface="Times New Roman" panose="02020603050405020304" pitchFamily="18" charset="0"/>
                <a:cs typeface="Times New Roman" panose="02020603050405020304" pitchFamily="18" charset="0"/>
              </a:rPr>
              <a:t>Зеленбабу</a:t>
            </a:r>
            <a:r>
              <a:rPr lang="sr-Cyrl-RS" sz="2800" dirty="0">
                <a:solidFill>
                  <a:schemeClr val="tx1"/>
                </a:solidFill>
                <a:latin typeface="Times New Roman" panose="02020603050405020304" pitchFamily="18" charset="0"/>
                <a:cs typeface="Times New Roman" panose="02020603050405020304" pitchFamily="18" charset="0"/>
              </a:rPr>
              <a:t> која живи у пећини која плаче и да затражи помоћ од ње како би Завиша престао да чезне за својим господарем. Да би га убедили опет су се послужили лукавством – рекли су му да ће му баба, када је пронађе, испунити највећу жељу срца. Пошто је Мика силно желео да његови родитељи живе са њим, и да не одлазе више од куће, пристао је да потражи бабу.</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547664" y="404664"/>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11. Ноћ</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2663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90032" y="2463560"/>
            <a:ext cx="7772400" cy="3413712"/>
          </a:xfrm>
        </p:spPr>
        <p:txBody>
          <a:bodyPr>
            <a:normAutofit/>
          </a:bodyPr>
          <a:lstStyle/>
          <a:p>
            <a:pPr algn="just"/>
            <a:r>
              <a:rPr lang="sr-Cyrl-RS" sz="2800" dirty="0">
                <a:solidFill>
                  <a:schemeClr val="tx1"/>
                </a:solidFill>
                <a:latin typeface="Times New Roman" panose="02020603050405020304" pitchFamily="18" charset="0"/>
                <a:cs typeface="Times New Roman" panose="02020603050405020304" pitchFamily="18" charset="0"/>
              </a:rPr>
              <a:t>Мика се пакује на пут у непознато. У ранац пакује ствари за које верује да ће му требати (џемпер, флашу млека, чарапе, иглу и конац, чешаљ, огледало и лампу-свећу). Пре одласка доручкује бабине уштипке и понаша се уобичајено, како бака не би посумњала да ће отићи од куће.</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331640" y="692696"/>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12. Јутро</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8085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90032" y="1916832"/>
            <a:ext cx="7772400" cy="4392488"/>
          </a:xfrm>
        </p:spPr>
        <p:txBody>
          <a:bodyPr>
            <a:normAutofit/>
          </a:bodyPr>
          <a:lstStyle/>
          <a:p>
            <a:pPr algn="just"/>
            <a:r>
              <a:rPr lang="sr-Cyrl-RS" sz="2800" dirty="0">
                <a:solidFill>
                  <a:schemeClr val="tx1"/>
                </a:solidFill>
                <a:latin typeface="Times New Roman" panose="02020603050405020304" pitchFamily="18" charset="0"/>
                <a:cs typeface="Times New Roman" panose="02020603050405020304" pitchFamily="18" charset="0"/>
              </a:rPr>
              <a:t>Мика је кренуо на пут носећи </a:t>
            </a:r>
            <a:r>
              <a:rPr lang="sr-Cyrl-RS" sz="2800" dirty="0" err="1">
                <a:solidFill>
                  <a:schemeClr val="tx1"/>
                </a:solidFill>
                <a:latin typeface="Times New Roman" panose="02020603050405020304" pitchFamily="18" charset="0"/>
                <a:cs typeface="Times New Roman" panose="02020603050405020304" pitchFamily="18" charset="0"/>
              </a:rPr>
              <a:t>Завишу</a:t>
            </a:r>
            <a:r>
              <a:rPr lang="sr-Cyrl-RS" sz="2800" dirty="0">
                <a:solidFill>
                  <a:schemeClr val="tx1"/>
                </a:solidFill>
                <a:latin typeface="Times New Roman" panose="02020603050405020304" pitchFamily="18" charset="0"/>
                <a:cs typeface="Times New Roman" panose="02020603050405020304" pitchFamily="18" charset="0"/>
              </a:rPr>
              <a:t> у рукавици обешеној око врата. Променили су три аутобуса и после шест сати путовања нашли се у месту М. Упутили су се ка области са пећинама. Ноћ је пала када су се улогорили поред пећине која плаче. Плашећи се да их нешто не вреба из шуме ушли су у пећину иако је била ноћ.</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403648" y="764704"/>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13. Пећина</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6524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83568" y="1484784"/>
            <a:ext cx="7772400" cy="4824536"/>
          </a:xfrm>
        </p:spPr>
        <p:txBody>
          <a:bodyPr>
            <a:normAutofit fontScale="90000"/>
          </a:bodyPr>
          <a:lstStyle/>
          <a:p>
            <a:pPr algn="just"/>
            <a:r>
              <a:rPr lang="sr-Cyrl-RS" sz="2800" dirty="0">
                <a:solidFill>
                  <a:schemeClr val="tx1"/>
                </a:solidFill>
                <a:latin typeface="Times New Roman" panose="02020603050405020304" pitchFamily="18" charset="0"/>
                <a:cs typeface="Times New Roman" panose="02020603050405020304" pitchFamily="18" charset="0"/>
              </a:rPr>
              <a:t>На уласку у пећину Мика се спотакао и при паду поломио свећу коју је био упалио на пола. Да би знали како да се врате натраг Мика је смишљао жеље а Завиша је правио сјајне куглице које су остављали за собом. Одједном су упали у рупу уску и високу попут бунара. У њој је била мала пукотина из које је допирала сјајна зелена светлост. Пукотина се раширила и они су прошли. У том се пред њима померила велика стена. То је био бели медвед – чувар пролаза, који је носио огрлицу од људских костију око врата. Да би прошли до бабе, Мика је морао да опише медведа у песми што је и успео.</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403648" y="548680"/>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14. Пећина</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4228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90032" y="1700808"/>
            <a:ext cx="7772400" cy="4752528"/>
          </a:xfrm>
        </p:spPr>
        <p:txBody>
          <a:bodyPr>
            <a:normAutofit fontScale="90000"/>
          </a:bodyPr>
          <a:lstStyle/>
          <a:p>
            <a:pPr algn="just"/>
            <a:r>
              <a:rPr lang="sr-Cyrl-RS" sz="2800" dirty="0" err="1">
                <a:solidFill>
                  <a:schemeClr val="tx1"/>
                </a:solidFill>
                <a:latin typeface="Times New Roman" panose="02020603050405020304" pitchFamily="18" charset="0"/>
                <a:cs typeface="Times New Roman" panose="02020603050405020304" pitchFamily="18" charset="0"/>
              </a:rPr>
              <a:t>Зеленбаба</a:t>
            </a:r>
            <a:r>
              <a:rPr lang="sr-Cyrl-RS" sz="2800" dirty="0">
                <a:solidFill>
                  <a:schemeClr val="tx1"/>
                </a:solidFill>
                <a:latin typeface="Times New Roman" panose="02020603050405020304" pitchFamily="18" charset="0"/>
                <a:cs typeface="Times New Roman" panose="02020603050405020304" pitchFamily="18" charset="0"/>
              </a:rPr>
              <a:t> је била старица погрбљена и увијена у таман плашт. Имала је зелену косу и била је крезуба. Једно око јој је било бело и слепо, а друго зелено и оштро. Стајала је за великим лонцем који је био на зеленој ватри и у ком се нешто кувало. Пре него што су склопили договор са бабом дала им је да једу и да се одморе. У сну, Мика је видео бабу када је ова била млада и лепа,као њене лепе синове који су чинили добро по свету не очекујући ништа заузврат. Кад се пробудио, пристао је да баби учини три услуге. Мика је био наиван, а Завиша је знао какве погодбе баба склапа и био је уплашен. </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331640" y="692696"/>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15. </a:t>
            </a:r>
            <a:r>
              <a:rPr lang="sr-Cyrl-RS" sz="4400" b="1" dirty="0" err="1">
                <a:solidFill>
                  <a:schemeClr val="tx1"/>
                </a:solidFill>
                <a:latin typeface="Times New Roman" panose="02020603050405020304" pitchFamily="18" charset="0"/>
                <a:cs typeface="Times New Roman" panose="02020603050405020304" pitchFamily="18" charset="0"/>
              </a:rPr>
              <a:t>Зеленбаба</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6232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467544" y="519321"/>
            <a:ext cx="7994888" cy="5862007"/>
          </a:xfrm>
        </p:spPr>
        <p:txBody>
          <a:bodyPr>
            <a:normAutofit fontScale="90000"/>
          </a:bodyPr>
          <a:lstStyle/>
          <a:p>
            <a:pPr algn="just"/>
            <a:r>
              <a:rPr lang="sr-Cyrl-RS" sz="3200" b="1" dirty="0">
                <a:solidFill>
                  <a:schemeClr val="tx1"/>
                </a:solidFill>
                <a:latin typeface="Times New Roman" panose="02020603050405020304" pitchFamily="18" charset="0"/>
                <a:cs typeface="Times New Roman" panose="02020603050405020304" pitchFamily="18" charset="0"/>
              </a:rPr>
              <a:t>Ивана Нешић,</a:t>
            </a:r>
            <a:r>
              <a:rPr lang="sr-Cyrl-RS" sz="3200" dirty="0">
                <a:solidFill>
                  <a:schemeClr val="tx1"/>
                </a:solidFill>
                <a:latin typeface="Times New Roman" panose="02020603050405020304" pitchFamily="18" charset="0"/>
                <a:cs typeface="Times New Roman" panose="02020603050405020304" pitchFamily="18" charset="0"/>
              </a:rPr>
              <a:t> историчарка уметности и списатељица, рођена је у Ћуприји 1981., а данас живи у Београду. Дела су јој инспирисана причама које је слушала у детињству, балканском митологијом, лепотом и уметношћу. </a:t>
            </a:r>
            <a:br>
              <a:rPr lang="sr-Cyrl-RS" sz="3200" dirty="0">
                <a:solidFill>
                  <a:schemeClr val="tx1"/>
                </a:solidFill>
                <a:latin typeface="Times New Roman" panose="02020603050405020304" pitchFamily="18" charset="0"/>
                <a:cs typeface="Times New Roman" panose="02020603050405020304" pitchFamily="18" charset="0"/>
              </a:rPr>
            </a:br>
            <a:r>
              <a:rPr lang="sr-Cyrl-RS" sz="3200" dirty="0">
                <a:solidFill>
                  <a:schemeClr val="tx1"/>
                </a:solidFill>
                <a:latin typeface="Times New Roman" panose="02020603050405020304" pitchFamily="18" charset="0"/>
                <a:cs typeface="Times New Roman" panose="02020603050405020304" pitchFamily="18" charset="0"/>
              </a:rPr>
              <a:t>Написала је три романа за децу: </a:t>
            </a:r>
            <a:r>
              <a:rPr lang="sr-Cyrl-RS" sz="3200" b="1" i="1" dirty="0" err="1">
                <a:solidFill>
                  <a:schemeClr val="tx1"/>
                </a:solidFill>
                <a:latin typeface="Times New Roman" panose="02020603050405020304" pitchFamily="18" charset="0"/>
                <a:cs typeface="Times New Roman" panose="02020603050405020304" pitchFamily="18" charset="0"/>
              </a:rPr>
              <a:t>Зеленбабини</a:t>
            </a:r>
            <a:r>
              <a:rPr lang="sr-Cyrl-RS" sz="3200" b="1" i="1" dirty="0">
                <a:solidFill>
                  <a:schemeClr val="tx1"/>
                </a:solidFill>
                <a:latin typeface="Times New Roman" panose="02020603050405020304" pitchFamily="18" charset="0"/>
                <a:cs typeface="Times New Roman" panose="02020603050405020304" pitchFamily="18" charset="0"/>
              </a:rPr>
              <a:t> дарови </a:t>
            </a:r>
            <a:r>
              <a:rPr lang="sr-Cyrl-RS" sz="3200" dirty="0">
                <a:solidFill>
                  <a:schemeClr val="tx1"/>
                </a:solidFill>
                <a:latin typeface="Times New Roman" panose="02020603050405020304" pitchFamily="18" charset="0"/>
                <a:cs typeface="Times New Roman" panose="02020603050405020304" pitchFamily="18" charset="0"/>
              </a:rPr>
              <a:t>(награда </a:t>
            </a:r>
            <a:r>
              <a:rPr lang="sr-Cyrl-RS" sz="3200" i="1" dirty="0">
                <a:solidFill>
                  <a:schemeClr val="tx1"/>
                </a:solidFill>
                <a:latin typeface="Times New Roman" panose="02020603050405020304" pitchFamily="18" charset="0"/>
                <a:cs typeface="Times New Roman" panose="02020603050405020304" pitchFamily="18" charset="0"/>
              </a:rPr>
              <a:t>Невен </a:t>
            </a:r>
            <a:r>
              <a:rPr lang="sr-Cyrl-RS" sz="3200" dirty="0">
                <a:solidFill>
                  <a:schemeClr val="tx1"/>
                </a:solidFill>
                <a:latin typeface="Times New Roman" panose="02020603050405020304" pitchFamily="18" charset="0"/>
                <a:cs typeface="Times New Roman" panose="02020603050405020304" pitchFamily="18" charset="0"/>
              </a:rPr>
              <a:t>за најбољу дечију књигу у 2013.</a:t>
            </a:r>
            <a:r>
              <a:rPr lang="sr-Cyrl-RS" sz="3200" i="1" dirty="0">
                <a:solidFill>
                  <a:schemeClr val="tx1"/>
                </a:solidFill>
                <a:latin typeface="Times New Roman" panose="02020603050405020304" pitchFamily="18" charset="0"/>
                <a:cs typeface="Times New Roman" panose="02020603050405020304" pitchFamily="18" charset="0"/>
              </a:rPr>
              <a:t>), </a:t>
            </a:r>
            <a:r>
              <a:rPr lang="sr-Cyrl-RS" sz="3200" b="1" i="1" dirty="0">
                <a:solidFill>
                  <a:schemeClr val="tx1"/>
                </a:solidFill>
                <a:latin typeface="Times New Roman" panose="02020603050405020304" pitchFamily="18" charset="0"/>
                <a:cs typeface="Times New Roman" panose="02020603050405020304" pitchFamily="18" charset="0"/>
              </a:rPr>
              <a:t>Тајна немуштог језика </a:t>
            </a:r>
            <a:r>
              <a:rPr lang="sr-Cyrl-RS" sz="3200" dirty="0">
                <a:solidFill>
                  <a:schemeClr val="tx1"/>
                </a:solidFill>
                <a:latin typeface="Times New Roman" panose="02020603050405020304" pitchFamily="18" charset="0"/>
                <a:cs typeface="Times New Roman" panose="02020603050405020304" pitchFamily="18" charset="0"/>
              </a:rPr>
              <a:t>(награда Змајевих дечијих игара </a:t>
            </a:r>
            <a:r>
              <a:rPr lang="sr-Cyrl-RS" sz="3200" i="1" dirty="0">
                <a:solidFill>
                  <a:schemeClr val="tx1"/>
                </a:solidFill>
                <a:latin typeface="Times New Roman" panose="02020603050405020304" pitchFamily="18" charset="0"/>
                <a:cs typeface="Times New Roman" panose="02020603050405020304" pitchFamily="18" charset="0"/>
              </a:rPr>
              <a:t>Раде Обреновић </a:t>
            </a:r>
            <a:r>
              <a:rPr lang="sr-Cyrl-RS" sz="3200" dirty="0">
                <a:solidFill>
                  <a:schemeClr val="tx1"/>
                </a:solidFill>
                <a:latin typeface="Times New Roman" panose="02020603050405020304" pitchFamily="18" charset="0"/>
                <a:cs typeface="Times New Roman" panose="02020603050405020304" pitchFamily="18" charset="0"/>
              </a:rPr>
              <a:t>за 2014.)</a:t>
            </a:r>
            <a:r>
              <a:rPr lang="sr-Cyrl-RS" sz="3200" i="1" dirty="0">
                <a:solidFill>
                  <a:schemeClr val="tx1"/>
                </a:solidFill>
                <a:latin typeface="Times New Roman" panose="02020603050405020304" pitchFamily="18" charset="0"/>
                <a:cs typeface="Times New Roman" panose="02020603050405020304" pitchFamily="18" charset="0"/>
              </a:rPr>
              <a:t> </a:t>
            </a:r>
            <a:r>
              <a:rPr lang="sr-Cyrl-RS" sz="3200" dirty="0">
                <a:solidFill>
                  <a:schemeClr val="tx1"/>
                </a:solidFill>
                <a:latin typeface="Times New Roman" panose="02020603050405020304" pitchFamily="18" charset="0"/>
                <a:cs typeface="Times New Roman" panose="02020603050405020304" pitchFamily="18" charset="0"/>
              </a:rPr>
              <a:t>и </a:t>
            </a:r>
            <a:r>
              <a:rPr lang="sr-Cyrl-RS" sz="3200" b="1" i="1" dirty="0">
                <a:solidFill>
                  <a:schemeClr val="tx1"/>
                </a:solidFill>
                <a:latin typeface="Times New Roman" panose="02020603050405020304" pitchFamily="18" charset="0"/>
                <a:cs typeface="Times New Roman" panose="02020603050405020304" pitchFamily="18" charset="0"/>
              </a:rPr>
              <a:t>Мисија: Музеј</a:t>
            </a:r>
            <a:r>
              <a:rPr lang="sr-Cyrl-RS" sz="3200" i="1" dirty="0">
                <a:solidFill>
                  <a:schemeClr val="tx1"/>
                </a:solidFill>
                <a:latin typeface="Times New Roman" panose="02020603050405020304" pitchFamily="18" charset="0"/>
                <a:cs typeface="Times New Roman" panose="02020603050405020304" pitchFamily="18" charset="0"/>
              </a:rPr>
              <a:t>.</a:t>
            </a:r>
            <a:endParaRPr lang="sr-Latn-RS" sz="32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363133" y="-47336"/>
            <a:ext cx="6417734" cy="47336"/>
          </a:xfrm>
        </p:spPr>
        <p:txBody>
          <a:bodyPr>
            <a:normAutofit fontScale="25000" lnSpcReduction="20000"/>
          </a:bodyPr>
          <a:lstStyle/>
          <a:p>
            <a:endParaRPr lang="sr-Latn-RS" dirty="0"/>
          </a:p>
        </p:txBody>
      </p:sp>
      <p:pic>
        <p:nvPicPr>
          <p:cNvPr id="1026" name="Picture 2" descr="Ivana Nešić">
            <a:hlinkClick r:id="rId2" tooltip="Ivana Nešić"/>
            <a:extLst>
              <a:ext uri="{FF2B5EF4-FFF2-40B4-BE49-F238E27FC236}">
                <a16:creationId xmlns:a16="http://schemas.microsoft.com/office/drawing/2014/main" id="{1E1BC515-2793-4FB9-A34E-74EA1A8BFB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4509120"/>
            <a:ext cx="1905000" cy="2234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4148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90032" y="1844824"/>
            <a:ext cx="7772400" cy="4248472"/>
          </a:xfrm>
        </p:spPr>
        <p:txBody>
          <a:bodyPr>
            <a:normAutofit fontScale="90000"/>
          </a:bodyPr>
          <a:lstStyle/>
          <a:p>
            <a:pPr algn="just"/>
            <a:r>
              <a:rPr lang="sr-Cyrl-RS" sz="2800" dirty="0" err="1">
                <a:solidFill>
                  <a:schemeClr val="tx1"/>
                </a:solidFill>
                <a:latin typeface="Times New Roman" panose="02020603050405020304" pitchFamily="18" charset="0"/>
                <a:cs typeface="Times New Roman" panose="02020603050405020304" pitchFamily="18" charset="0"/>
              </a:rPr>
              <a:t>Зеленбаба</a:t>
            </a:r>
            <a:r>
              <a:rPr lang="sr-Cyrl-RS" sz="2800" dirty="0">
                <a:solidFill>
                  <a:schemeClr val="tx1"/>
                </a:solidFill>
                <a:latin typeface="Times New Roman" panose="02020603050405020304" pitchFamily="18" charset="0"/>
                <a:cs typeface="Times New Roman" panose="02020603050405020304" pitchFamily="18" charset="0"/>
              </a:rPr>
              <a:t> је најпре тражила од Мике и </a:t>
            </a:r>
            <a:r>
              <a:rPr lang="sr-Cyrl-RS" sz="2800" dirty="0" err="1">
                <a:solidFill>
                  <a:schemeClr val="tx1"/>
                </a:solidFill>
                <a:latin typeface="Times New Roman" panose="02020603050405020304" pitchFamily="18" charset="0"/>
                <a:cs typeface="Times New Roman" panose="02020603050405020304" pitchFamily="18" charset="0"/>
              </a:rPr>
              <a:t>Завише</a:t>
            </a:r>
            <a:r>
              <a:rPr lang="sr-Cyrl-RS" sz="2800" dirty="0">
                <a:solidFill>
                  <a:schemeClr val="tx1"/>
                </a:solidFill>
                <a:latin typeface="Times New Roman" panose="02020603050405020304" pitchFamily="18" charset="0"/>
                <a:cs typeface="Times New Roman" panose="02020603050405020304" pitchFamily="18" charset="0"/>
              </a:rPr>
              <a:t> да јој донесу воће које расте у врту на крају света и кога чувају три страже. Дала им је зелени чаробни прах који, када се поспе у ватру, отвара пролаз у други свет. И још им је дала по комад хлеба уз опомену да га не деле и не поклањају ником. Прошавши кроз зелену ватру нашли су се у пољани. После дугог ходања наишли су на живицу високу као кућа са пролазом </a:t>
            </a:r>
            <a:r>
              <a:rPr lang="sr-Cyrl-RS" sz="2800" dirty="0" err="1">
                <a:solidFill>
                  <a:schemeClr val="tx1"/>
                </a:solidFill>
                <a:latin typeface="Times New Roman" panose="02020603050405020304" pitchFamily="18" charset="0"/>
                <a:cs typeface="Times New Roman" panose="02020603050405020304" pitchFamily="18" charset="0"/>
              </a:rPr>
              <a:t>кји</a:t>
            </a:r>
            <a:r>
              <a:rPr lang="sr-Cyrl-RS" sz="2800" dirty="0">
                <a:solidFill>
                  <a:schemeClr val="tx1"/>
                </a:solidFill>
                <a:latin typeface="Times New Roman" panose="02020603050405020304" pitchFamily="18" charset="0"/>
                <a:cs typeface="Times New Roman" panose="02020603050405020304" pitchFamily="18" charset="0"/>
              </a:rPr>
              <a:t> је чувао огроман петао. Пошто су га уз помоћ лукавства хипнотисали пожурили су да прођу даље.</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331640" y="620688"/>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16. Прва проба</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0630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90032" y="1268760"/>
            <a:ext cx="7772400" cy="4896544"/>
          </a:xfrm>
        </p:spPr>
        <p:txBody>
          <a:bodyPr>
            <a:noAutofit/>
          </a:bodyPr>
          <a:lstStyle/>
          <a:p>
            <a:pPr algn="just"/>
            <a:r>
              <a:rPr lang="sr-Cyrl-RS" sz="2800" dirty="0">
                <a:solidFill>
                  <a:schemeClr val="tx1"/>
                </a:solidFill>
                <a:latin typeface="Times New Roman" panose="02020603050405020304" pitchFamily="18" charset="0"/>
                <a:cs typeface="Times New Roman" panose="02020603050405020304" pitchFamily="18" charset="0"/>
              </a:rPr>
              <a:t>Уз помоћ црвеног конца успели су да на крају лавиринта пронађу дивно чаробно дрво на ком је расло воће. За дрво је био везан велики, црни,неугледни пас који је стално глодао стабло, али увек када би изгледало даће дрво пасти оно би се обновило и пас би настављао свој посао из почетка. Успели су да непримећено прођу поред пса и </a:t>
            </a:r>
            <a:r>
              <a:rPr lang="sr-Cyrl-RS" sz="2800" dirty="0" err="1">
                <a:solidFill>
                  <a:schemeClr val="tx1"/>
                </a:solidFill>
                <a:latin typeface="Times New Roman" panose="02020603050405020304" pitchFamily="18" charset="0"/>
                <a:cs typeface="Times New Roman" panose="02020603050405020304" pitchFamily="18" charset="0"/>
              </a:rPr>
              <a:t>успењу</a:t>
            </a:r>
            <a:r>
              <a:rPr lang="sr-Cyrl-RS" sz="2800" dirty="0">
                <a:solidFill>
                  <a:schemeClr val="tx1"/>
                </a:solidFill>
                <a:latin typeface="Times New Roman" panose="02020603050405020304" pitchFamily="18" charset="0"/>
                <a:cs typeface="Times New Roman" panose="02020603050405020304" pitchFamily="18" charset="0"/>
              </a:rPr>
              <a:t> се у крошњу. Таман када су били надомак воћу појавила се страшна бела змија – трећи чувар. И њој су једва </a:t>
            </a:r>
            <a:r>
              <a:rPr lang="sr-Cyrl-RS" sz="2800" dirty="0" err="1">
                <a:solidFill>
                  <a:schemeClr val="tx1"/>
                </a:solidFill>
                <a:latin typeface="Times New Roman" panose="02020603050405020304" pitchFamily="18" charset="0"/>
                <a:cs typeface="Times New Roman" panose="02020603050405020304" pitchFamily="18" charset="0"/>
              </a:rPr>
              <a:t>умакли</a:t>
            </a:r>
            <a:r>
              <a:rPr lang="sr-Cyrl-RS" sz="2800" dirty="0">
                <a:solidFill>
                  <a:schemeClr val="tx1"/>
                </a:solidFill>
                <a:latin typeface="Times New Roman" panose="02020603050405020304" pitchFamily="18" charset="0"/>
                <a:cs typeface="Times New Roman" panose="02020603050405020304" pitchFamily="18" charset="0"/>
              </a:rPr>
              <a:t>, крадући јој воће испред носа. </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475656" y="332656"/>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17. Кроз лавиринт</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4335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90032" y="1412776"/>
            <a:ext cx="7772400" cy="4896544"/>
          </a:xfrm>
        </p:spPr>
        <p:txBody>
          <a:bodyPr>
            <a:normAutofit/>
          </a:bodyPr>
          <a:lstStyle/>
          <a:p>
            <a:pPr algn="just"/>
            <a:r>
              <a:rPr lang="sr-Cyrl-RS" sz="2800" dirty="0" err="1">
                <a:solidFill>
                  <a:schemeClr val="tx1"/>
                </a:solidFill>
                <a:latin typeface="Times New Roman" panose="02020603050405020304" pitchFamily="18" charset="0"/>
                <a:cs typeface="Times New Roman" panose="02020603050405020304" pitchFamily="18" charset="0"/>
              </a:rPr>
              <a:t>Зеленбаба</a:t>
            </a:r>
            <a:r>
              <a:rPr lang="sr-Cyrl-RS" sz="2800" dirty="0">
                <a:solidFill>
                  <a:schemeClr val="tx1"/>
                </a:solidFill>
                <a:latin typeface="Times New Roman" panose="02020603050405020304" pitchFamily="18" charset="0"/>
                <a:cs typeface="Times New Roman" panose="02020603050405020304" pitchFamily="18" charset="0"/>
              </a:rPr>
              <a:t> је појела воће које су јој Мика и Завиша донели, што ју је делимично подмладило. Затим им је дала да једу и да се одморе од напорног задатка. Спавајући у зеленом крзну видели су у сну како су њени синови, који су раније били племенити, сада постали похлепни. Пожелели су богатства људског света па су без мајчиног благослова отишли у свет у ком су изгубили главе. Када су се пробудили баба им је задала нов задатак – да врате дуг једној жени којој је она остала дужна.</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403648" y="332656"/>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18. Рађање похлепе</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5042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83568" y="1340768"/>
            <a:ext cx="7772400" cy="5256584"/>
          </a:xfrm>
        </p:spPr>
        <p:txBody>
          <a:bodyPr>
            <a:normAutofit/>
          </a:bodyPr>
          <a:lstStyle/>
          <a:p>
            <a:pPr algn="just"/>
            <a:r>
              <a:rPr lang="sr-Cyrl-RS" sz="2800" dirty="0">
                <a:solidFill>
                  <a:schemeClr val="tx1"/>
                </a:solidFill>
                <a:latin typeface="Times New Roman" panose="02020603050405020304" pitchFamily="18" charset="0"/>
                <a:cs typeface="Times New Roman" panose="02020603050405020304" pitchFamily="18" charset="0"/>
              </a:rPr>
              <a:t>Опет су Мика и Завиша прошли кроз ватрени пролаз и нашли се у мрачној чуминој колиби без врата и прозора. У том се појавила чума која је била веома ружна. Кад је чула ко их шаље најпре је наредила Мики да мехом распирује ватру, а </a:t>
            </a:r>
            <a:r>
              <a:rPr lang="sr-Cyrl-RS" sz="2800" dirty="0" err="1">
                <a:solidFill>
                  <a:schemeClr val="tx1"/>
                </a:solidFill>
                <a:latin typeface="Times New Roman" panose="02020603050405020304" pitchFamily="18" charset="0"/>
                <a:cs typeface="Times New Roman" panose="02020603050405020304" pitchFamily="18" charset="0"/>
              </a:rPr>
              <a:t>Завиши</a:t>
            </a:r>
            <a:r>
              <a:rPr lang="sr-Cyrl-RS" sz="2800" dirty="0">
                <a:solidFill>
                  <a:schemeClr val="tx1"/>
                </a:solidFill>
                <a:latin typeface="Times New Roman" panose="02020603050405020304" pitchFamily="18" charset="0"/>
                <a:cs typeface="Times New Roman" panose="02020603050405020304" pitchFamily="18" charset="0"/>
              </a:rPr>
              <a:t> да гаврановим пером побрише под. Она  је ковала врхове стрела. Пошто јој је понестало куге којом би отровала врхове стрела морала је да оде. Кад се вратила схватила је да се Мики угасила ватра. Замало нису настрадали али их је спасао </a:t>
            </a:r>
            <a:r>
              <a:rPr lang="sr-Cyrl-RS" sz="2800" dirty="0" err="1">
                <a:solidFill>
                  <a:schemeClr val="tx1"/>
                </a:solidFill>
                <a:latin typeface="Times New Roman" panose="02020603050405020304" pitchFamily="18" charset="0"/>
                <a:cs typeface="Times New Roman" panose="02020603050405020304" pitchFamily="18" charset="0"/>
              </a:rPr>
              <a:t>Микин</a:t>
            </a:r>
            <a:r>
              <a:rPr lang="sr-Cyrl-RS" sz="2800" dirty="0">
                <a:solidFill>
                  <a:schemeClr val="tx1"/>
                </a:solidFill>
                <a:latin typeface="Times New Roman" panose="02020603050405020304" pitchFamily="18" charset="0"/>
                <a:cs typeface="Times New Roman" panose="02020603050405020304" pitchFamily="18" charset="0"/>
              </a:rPr>
              <a:t> чешаљ који јој се много допао.</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403648" y="260648"/>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19. Друга проба</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90935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90032" y="2132856"/>
            <a:ext cx="7772400" cy="4248472"/>
          </a:xfrm>
        </p:spPr>
        <p:txBody>
          <a:bodyPr>
            <a:normAutofit/>
          </a:bodyPr>
          <a:lstStyle/>
          <a:p>
            <a:pPr algn="just"/>
            <a:r>
              <a:rPr lang="sr-Cyrl-RS" sz="2800" dirty="0" err="1">
                <a:solidFill>
                  <a:schemeClr val="tx1"/>
                </a:solidFill>
                <a:latin typeface="Times New Roman" panose="02020603050405020304" pitchFamily="18" charset="0"/>
                <a:cs typeface="Times New Roman" panose="02020603050405020304" pitchFamily="18" charset="0"/>
              </a:rPr>
              <a:t>Зеленбаба</a:t>
            </a:r>
            <a:r>
              <a:rPr lang="sr-Cyrl-RS" sz="2800" dirty="0">
                <a:solidFill>
                  <a:schemeClr val="tx1"/>
                </a:solidFill>
                <a:latin typeface="Times New Roman" panose="02020603050405020304" pitchFamily="18" charset="0"/>
                <a:cs typeface="Times New Roman" panose="02020603050405020304" pitchFamily="18" charset="0"/>
              </a:rPr>
              <a:t> је објаснила Мики и </a:t>
            </a:r>
            <a:r>
              <a:rPr lang="sr-Cyrl-RS" sz="2800" dirty="0" err="1">
                <a:solidFill>
                  <a:schemeClr val="tx1"/>
                </a:solidFill>
                <a:latin typeface="Times New Roman" panose="02020603050405020304" pitchFamily="18" charset="0"/>
                <a:cs typeface="Times New Roman" panose="02020603050405020304" pitchFamily="18" charset="0"/>
              </a:rPr>
              <a:t>Завиши</a:t>
            </a:r>
            <a:r>
              <a:rPr lang="sr-Cyrl-RS" sz="2800" dirty="0">
                <a:solidFill>
                  <a:schemeClr val="tx1"/>
                </a:solidFill>
                <a:latin typeface="Times New Roman" panose="02020603050405020304" pitchFamily="18" charset="0"/>
                <a:cs typeface="Times New Roman" panose="02020603050405020304" pitchFamily="18" charset="0"/>
              </a:rPr>
              <a:t> зашто је чуми коса коврџава и зашто се обрадовала чешљу. Нахранила их је и дала им да спавају. У сну нису видели да је баба постала осветољубива према људима верујући да су јој људи упропастили синове. Кад су се Мика и Завиша пробудили добили су трећи и последњи задатак – да јој донесу мало воде из водењаковог царства.</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403648" y="836712"/>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20. Освета</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80837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90032" y="1772816"/>
            <a:ext cx="7772400" cy="4464496"/>
          </a:xfrm>
        </p:spPr>
        <p:txBody>
          <a:bodyPr>
            <a:normAutofit/>
          </a:bodyPr>
          <a:lstStyle/>
          <a:p>
            <a:pPr algn="just"/>
            <a:r>
              <a:rPr lang="sr-Cyrl-RS" sz="2800" dirty="0">
                <a:solidFill>
                  <a:schemeClr val="tx1"/>
                </a:solidFill>
                <a:latin typeface="Times New Roman" panose="02020603050405020304" pitchFamily="18" charset="0"/>
                <a:cs typeface="Times New Roman" panose="02020603050405020304" pitchFamily="18" charset="0"/>
              </a:rPr>
              <a:t>Мика и </a:t>
            </a:r>
            <a:r>
              <a:rPr lang="sr-Cyrl-RS" sz="2800" dirty="0" err="1">
                <a:solidFill>
                  <a:schemeClr val="tx1"/>
                </a:solidFill>
                <a:latin typeface="Times New Roman" panose="02020603050405020304" pitchFamily="18" charset="0"/>
                <a:cs typeface="Times New Roman" panose="02020603050405020304" pitchFamily="18" charset="0"/>
              </a:rPr>
              <a:t>маљутак</a:t>
            </a:r>
            <a:r>
              <a:rPr lang="sr-Cyrl-RS" sz="2800" dirty="0">
                <a:solidFill>
                  <a:schemeClr val="tx1"/>
                </a:solidFill>
                <a:latin typeface="Times New Roman" panose="02020603050405020304" pitchFamily="18" charset="0"/>
                <a:cs typeface="Times New Roman" panose="02020603050405020304" pitchFamily="18" charset="0"/>
              </a:rPr>
              <a:t> су према бабиним упутствима нашли велелепну камену капију. Да би прошли кроз њу била им је потребна </a:t>
            </a:r>
            <a:r>
              <a:rPr lang="sr-Cyrl-RS" sz="2800" dirty="0" err="1">
                <a:solidFill>
                  <a:schemeClr val="tx1"/>
                </a:solidFill>
                <a:latin typeface="Times New Roman" panose="02020603050405020304" pitchFamily="18" charset="0"/>
                <a:cs typeface="Times New Roman" panose="02020603050405020304" pitchFamily="18" charset="0"/>
              </a:rPr>
              <a:t>расковник</a:t>
            </a:r>
            <a:r>
              <a:rPr lang="sr-Cyrl-RS" sz="2800" dirty="0">
                <a:solidFill>
                  <a:schemeClr val="tx1"/>
                </a:solidFill>
                <a:latin typeface="Times New Roman" panose="02020603050405020304" pitchFamily="18" charset="0"/>
                <a:cs typeface="Times New Roman" panose="02020603050405020304" pitchFamily="18" charset="0"/>
              </a:rPr>
              <a:t> трава. Мика се сетио стихова које су му </a:t>
            </a:r>
            <a:r>
              <a:rPr lang="sr-Cyrl-RS" sz="2800" dirty="0" err="1">
                <a:solidFill>
                  <a:schemeClr val="tx1"/>
                </a:solidFill>
                <a:latin typeface="Times New Roman" panose="02020603050405020304" pitchFamily="18" charset="0"/>
                <a:cs typeface="Times New Roman" panose="02020603050405020304" pitchFamily="18" charset="0"/>
              </a:rPr>
              <a:t>маљуци</a:t>
            </a:r>
            <a:r>
              <a:rPr lang="sr-Cyrl-RS" sz="2800" dirty="0">
                <a:solidFill>
                  <a:schemeClr val="tx1"/>
                </a:solidFill>
                <a:latin typeface="Times New Roman" panose="02020603050405020304" pitchFamily="18" charset="0"/>
                <a:cs typeface="Times New Roman" panose="02020603050405020304" pitchFamily="18" charset="0"/>
              </a:rPr>
              <a:t> оставили у аманет о </a:t>
            </a:r>
            <a:r>
              <a:rPr lang="sr-Cyrl-RS" sz="2800" dirty="0" err="1">
                <a:solidFill>
                  <a:schemeClr val="tx1"/>
                </a:solidFill>
                <a:latin typeface="Times New Roman" panose="02020603050405020304" pitchFamily="18" charset="0"/>
                <a:cs typeface="Times New Roman" panose="02020603050405020304" pitchFamily="18" charset="0"/>
              </a:rPr>
              <a:t>мудром</a:t>
            </a:r>
            <a:r>
              <a:rPr lang="sr-Cyrl-RS" sz="2800" dirty="0">
                <a:solidFill>
                  <a:schemeClr val="tx1"/>
                </a:solidFill>
                <a:latin typeface="Times New Roman" panose="02020603050405020304" pitchFamily="18" charset="0"/>
                <a:cs typeface="Times New Roman" panose="02020603050405020304" pitchFamily="18" charset="0"/>
              </a:rPr>
              <a:t> јежу па су прво покушали да од јежа сазнају тајну о </a:t>
            </a:r>
            <a:r>
              <a:rPr lang="sr-Cyrl-RS" sz="2800" dirty="0" err="1">
                <a:solidFill>
                  <a:schemeClr val="tx1"/>
                </a:solidFill>
                <a:latin typeface="Times New Roman" panose="02020603050405020304" pitchFamily="18" charset="0"/>
                <a:cs typeface="Times New Roman" panose="02020603050405020304" pitchFamily="18" charset="0"/>
              </a:rPr>
              <a:t>расковнику</a:t>
            </a:r>
            <a:r>
              <a:rPr lang="sr-Cyrl-RS" sz="2800" dirty="0">
                <a:solidFill>
                  <a:schemeClr val="tx1"/>
                </a:solidFill>
                <a:latin typeface="Times New Roman" panose="02020603050405020304" pitchFamily="18" charset="0"/>
                <a:cs typeface="Times New Roman" panose="02020603050405020304" pitchFamily="18" charset="0"/>
              </a:rPr>
              <a:t>. Јеж их је упутио на корњачу, а корњача на детлића. </a:t>
            </a:r>
            <a:r>
              <a:rPr lang="sr-Cyrl-RS" sz="2800" dirty="0" err="1">
                <a:solidFill>
                  <a:schemeClr val="tx1"/>
                </a:solidFill>
                <a:latin typeface="Times New Roman" panose="02020603050405020304" pitchFamily="18" charset="0"/>
                <a:cs typeface="Times New Roman" panose="02020603050405020304" pitchFamily="18" charset="0"/>
              </a:rPr>
              <a:t>Узпут</a:t>
            </a:r>
            <a:r>
              <a:rPr lang="sr-Cyrl-RS" sz="2800" dirty="0">
                <a:solidFill>
                  <a:schemeClr val="tx1"/>
                </a:solidFill>
                <a:latin typeface="Times New Roman" panose="02020603050405020304" pitchFamily="18" charset="0"/>
                <a:cs typeface="Times New Roman" panose="02020603050405020304" pitchFamily="18" charset="0"/>
              </a:rPr>
              <a:t> су понели и једну малу </a:t>
            </a:r>
            <a:r>
              <a:rPr lang="sr-Cyrl-RS" sz="2800" dirty="0" err="1">
                <a:solidFill>
                  <a:schemeClr val="tx1"/>
                </a:solidFill>
                <a:latin typeface="Times New Roman" panose="02020603050405020304" pitchFamily="18" charset="0"/>
                <a:cs typeface="Times New Roman" panose="02020603050405020304" pitchFamily="18" charset="0"/>
              </a:rPr>
              <a:t>корњачицу</a:t>
            </a:r>
            <a:r>
              <a:rPr lang="sr-Cyrl-RS" sz="2800" dirty="0">
                <a:solidFill>
                  <a:schemeClr val="tx1"/>
                </a:solidFill>
                <a:latin typeface="Times New Roman" panose="02020603050405020304" pitchFamily="18" charset="0"/>
                <a:cs typeface="Times New Roman" panose="02020603050405020304" pitchFamily="18" charset="0"/>
              </a:rPr>
              <a:t> која није хтела да се врати својима, већ је желела да са њима доживи авантуре.</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403648" y="764704"/>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21. Трећа проба</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3319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90032" y="1556792"/>
            <a:ext cx="7772400" cy="4680520"/>
          </a:xfrm>
        </p:spPr>
        <p:txBody>
          <a:bodyPr>
            <a:normAutofit/>
          </a:bodyPr>
          <a:lstStyle/>
          <a:p>
            <a:pPr algn="just"/>
            <a:r>
              <a:rPr lang="sr-Cyrl-RS" sz="2800" dirty="0" err="1">
                <a:solidFill>
                  <a:schemeClr val="tx1"/>
                </a:solidFill>
                <a:latin typeface="Times New Roman" panose="02020603050405020304" pitchFamily="18" charset="0"/>
                <a:cs typeface="Times New Roman" panose="02020603050405020304" pitchFamily="18" charset="0"/>
              </a:rPr>
              <a:t>Откључавши</a:t>
            </a:r>
            <a:r>
              <a:rPr lang="sr-Cyrl-RS" sz="2800" dirty="0">
                <a:solidFill>
                  <a:schemeClr val="tx1"/>
                </a:solidFill>
                <a:latin typeface="Times New Roman" panose="02020603050405020304" pitchFamily="18" charset="0"/>
                <a:cs typeface="Times New Roman" panose="02020603050405020304" pitchFamily="18" charset="0"/>
              </a:rPr>
              <a:t> камену капију нашли су се у плавом свету у ком је </a:t>
            </a:r>
            <a:r>
              <a:rPr lang="sr-Cyrl-RS" sz="2800" dirty="0" err="1">
                <a:solidFill>
                  <a:schemeClr val="tx1"/>
                </a:solidFill>
                <a:latin typeface="Times New Roman" panose="02020603050405020304" pitchFamily="18" charset="0"/>
                <a:cs typeface="Times New Roman" panose="02020603050405020304" pitchFamily="18" charset="0"/>
              </a:rPr>
              <a:t>корњачица</a:t>
            </a:r>
            <a:r>
              <a:rPr lang="sr-Cyrl-RS" sz="2800" dirty="0">
                <a:solidFill>
                  <a:schemeClr val="tx1"/>
                </a:solidFill>
                <a:latin typeface="Times New Roman" panose="02020603050405020304" pitchFamily="18" charset="0"/>
                <a:cs typeface="Times New Roman" panose="02020603050405020304" pitchFamily="18" charset="0"/>
              </a:rPr>
              <a:t> могла да говори. Дали су јој име Паун и Мика јој је украсио оклоп папирићем од чоколаде. Кад су најзад нашли краља свих вода он им је тражио даму доведу човека ког је Завиша служио како би ослободио </a:t>
            </a:r>
            <a:r>
              <a:rPr lang="sr-Cyrl-RS" sz="2800" dirty="0" err="1">
                <a:solidFill>
                  <a:schemeClr val="tx1"/>
                </a:solidFill>
                <a:latin typeface="Times New Roman" panose="02020603050405020304" pitchFamily="18" charset="0"/>
                <a:cs typeface="Times New Roman" panose="02020603050405020304" pitchFamily="18" charset="0"/>
              </a:rPr>
              <a:t>Завишу</a:t>
            </a:r>
            <a:r>
              <a:rPr lang="sr-Cyrl-RS" sz="2800" dirty="0">
                <a:solidFill>
                  <a:schemeClr val="tx1"/>
                </a:solidFill>
                <a:latin typeface="Times New Roman" panose="02020603050405020304" pitchFamily="18" charset="0"/>
                <a:cs typeface="Times New Roman" panose="02020603050405020304" pitchFamily="18" charset="0"/>
              </a:rPr>
              <a:t> ропства. За нарочито подводно путовање дао им је сваком по једну своју длаку како би могли да дишу под водом. </a:t>
            </a:r>
            <a:r>
              <a:rPr lang="sr-Cyrl-RS" sz="2800" dirty="0" err="1">
                <a:solidFill>
                  <a:schemeClr val="tx1"/>
                </a:solidFill>
                <a:latin typeface="Times New Roman" panose="02020603050405020304" pitchFamily="18" charset="0"/>
                <a:cs typeface="Times New Roman" panose="02020603050405020304" pitchFamily="18" charset="0"/>
              </a:rPr>
              <a:t>Испратиле</a:t>
            </a:r>
            <a:r>
              <a:rPr lang="sr-Cyrl-RS" sz="2800" dirty="0">
                <a:solidFill>
                  <a:schemeClr val="tx1"/>
                </a:solidFill>
                <a:latin typeface="Times New Roman" panose="02020603050405020304" pitchFamily="18" charset="0"/>
                <a:cs typeface="Times New Roman" panose="02020603050405020304" pitchFamily="18" charset="0"/>
              </a:rPr>
              <a:t> су их лепе </a:t>
            </a:r>
            <a:r>
              <a:rPr lang="sr-Cyrl-RS" sz="2800" dirty="0" err="1">
                <a:solidFill>
                  <a:schemeClr val="tx1"/>
                </a:solidFill>
                <a:latin typeface="Times New Roman" panose="02020603050405020304" pitchFamily="18" charset="0"/>
                <a:cs typeface="Times New Roman" panose="02020603050405020304" pitchFamily="18" charset="0"/>
              </a:rPr>
              <a:t>русталке</a:t>
            </a:r>
            <a:r>
              <a:rPr lang="sr-Cyrl-RS" sz="2800" dirty="0">
                <a:solidFill>
                  <a:schemeClr val="tx1"/>
                </a:solidFill>
                <a:latin typeface="Times New Roman" panose="02020603050405020304" pitchFamily="18" charset="0"/>
                <a:cs typeface="Times New Roman" panose="02020603050405020304" pitchFamily="18" charset="0"/>
              </a:rPr>
              <a:t>, водењакове кћери.</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403648" y="548680"/>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22. Камена капија</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82993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90032" y="1700808"/>
            <a:ext cx="7772400" cy="4680520"/>
          </a:xfrm>
        </p:spPr>
        <p:txBody>
          <a:bodyPr>
            <a:normAutofit/>
          </a:bodyPr>
          <a:lstStyle/>
          <a:p>
            <a:pPr algn="just"/>
            <a:r>
              <a:rPr lang="sr-Cyrl-RS" sz="2800" dirty="0">
                <a:solidFill>
                  <a:schemeClr val="tx1"/>
                </a:solidFill>
                <a:latin typeface="Times New Roman" panose="02020603050405020304" pitchFamily="18" charset="0"/>
                <a:cs typeface="Times New Roman" panose="02020603050405020304" pitchFamily="18" charset="0"/>
              </a:rPr>
              <a:t>Мика и другари су се вратили натраг у град, пронашли поштара кући и казали му где треба да иде ако жели да се обогати. Знајући да поштар не може стићи тако брзо до водењака пошли су у разгледање града који је сада био необичан и тужан. Упозорили су Бурета и Слину да не смеју више да малтретирају другу децу, а посетили су и </a:t>
            </a:r>
            <a:r>
              <a:rPr lang="sr-Cyrl-RS" sz="2800" dirty="0" err="1">
                <a:solidFill>
                  <a:schemeClr val="tx1"/>
                </a:solidFill>
                <a:latin typeface="Times New Roman" panose="02020603050405020304" pitchFamily="18" charset="0"/>
                <a:cs typeface="Times New Roman" panose="02020603050405020304" pitchFamily="18" charset="0"/>
              </a:rPr>
              <a:t>Микину</a:t>
            </a:r>
            <a:r>
              <a:rPr lang="sr-Cyrl-RS" sz="2800" dirty="0">
                <a:solidFill>
                  <a:schemeClr val="tx1"/>
                </a:solidFill>
                <a:latin typeface="Times New Roman" panose="02020603050405020304" pitchFamily="18" charset="0"/>
                <a:cs typeface="Times New Roman" panose="02020603050405020304" pitchFamily="18" charset="0"/>
              </a:rPr>
              <a:t> баку која уопште није изгледала забринуто.  Завиша је рекао Мики да је његова бака изузетна, и да има посебан дар.</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403648" y="548680"/>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23. Плави град </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11123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90032" y="1412776"/>
            <a:ext cx="7772400" cy="4824536"/>
          </a:xfrm>
        </p:spPr>
        <p:txBody>
          <a:bodyPr>
            <a:normAutofit/>
          </a:bodyPr>
          <a:lstStyle/>
          <a:p>
            <a:pPr algn="just"/>
            <a:r>
              <a:rPr lang="sr-Cyrl-RS" sz="2800" dirty="0">
                <a:solidFill>
                  <a:schemeClr val="tx1"/>
                </a:solidFill>
                <a:latin typeface="Times New Roman" panose="02020603050405020304" pitchFamily="18" charset="0"/>
                <a:cs typeface="Times New Roman" panose="02020603050405020304" pitchFamily="18" charset="0"/>
              </a:rPr>
              <a:t>Мика и другари су се истим путем вратили воденом краљу који им је испричао истину о </a:t>
            </a:r>
            <a:r>
              <a:rPr lang="sr-Cyrl-RS" sz="2800" dirty="0" err="1">
                <a:solidFill>
                  <a:schemeClr val="tx1"/>
                </a:solidFill>
                <a:latin typeface="Times New Roman" panose="02020603050405020304" pitchFamily="18" charset="0"/>
                <a:cs typeface="Times New Roman" panose="02020603050405020304" pitchFamily="18" charset="0"/>
              </a:rPr>
              <a:t>Зеленбаби</a:t>
            </a:r>
            <a:r>
              <a:rPr lang="sr-Cyrl-RS" sz="2800" dirty="0">
                <a:solidFill>
                  <a:schemeClr val="tx1"/>
                </a:solidFill>
                <a:latin typeface="Times New Roman" panose="02020603050405020304" pitchFamily="18" charset="0"/>
                <a:cs typeface="Times New Roman" panose="02020603050405020304" pitchFamily="18" charset="0"/>
              </a:rPr>
              <a:t>. Она је била његова ћерка која се заљубила у човека и одлучила да живи са њим. Били су срећни у својој љубави, добили су два сина као две јабуке, али човек је био смртан па је умро, а она је остала тек мало измењена. Отац је био љут на њу што је напустила краљевство и што му је остала дужна једну људску душу. У том се појавио поштар ког је краљ, сада је свима постало јасно, желео да убије и тако наплати дуг.</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475656" y="476672"/>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24. Истина о </a:t>
            </a:r>
            <a:r>
              <a:rPr lang="sr-Cyrl-RS" sz="4400" b="1" dirty="0" err="1">
                <a:solidFill>
                  <a:schemeClr val="tx1"/>
                </a:solidFill>
                <a:latin typeface="Times New Roman" panose="02020603050405020304" pitchFamily="18" charset="0"/>
                <a:cs typeface="Times New Roman" panose="02020603050405020304" pitchFamily="18" charset="0"/>
              </a:rPr>
              <a:t>Зеленбаби</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57390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90032" y="1196752"/>
            <a:ext cx="7772400" cy="5256584"/>
          </a:xfrm>
        </p:spPr>
        <p:txBody>
          <a:bodyPr>
            <a:normAutofit/>
          </a:bodyPr>
          <a:lstStyle/>
          <a:p>
            <a:pPr algn="just"/>
            <a:r>
              <a:rPr lang="sr-Cyrl-RS" sz="2800" dirty="0">
                <a:solidFill>
                  <a:schemeClr val="tx1"/>
                </a:solidFill>
                <a:latin typeface="Times New Roman" panose="02020603050405020304" pitchFamily="18" charset="0"/>
                <a:cs typeface="Times New Roman" panose="02020603050405020304" pitchFamily="18" charset="0"/>
              </a:rPr>
              <a:t>У метежу који је настао најпре се снашао Паун. Он је угризао поштара за ногавицу, затим Мику за тур, и није им давао да се предају. Међутим, краљ је подигао вртлог воде који их је све </a:t>
            </a:r>
            <a:r>
              <a:rPr lang="sr-Cyrl-RS" sz="2800" dirty="0" err="1">
                <a:solidFill>
                  <a:schemeClr val="tx1"/>
                </a:solidFill>
                <a:latin typeface="Times New Roman" panose="02020603050405020304" pitchFamily="18" charset="0"/>
                <a:cs typeface="Times New Roman" panose="02020603050405020304" pitchFamily="18" charset="0"/>
              </a:rPr>
              <a:t>потопио</a:t>
            </a:r>
            <a:r>
              <a:rPr lang="sr-Cyrl-RS" sz="2800" dirty="0">
                <a:solidFill>
                  <a:schemeClr val="tx1"/>
                </a:solidFill>
                <a:latin typeface="Times New Roman" panose="02020603050405020304" pitchFamily="18" charset="0"/>
                <a:cs typeface="Times New Roman" panose="02020603050405020304" pitchFamily="18" charset="0"/>
              </a:rPr>
              <a:t>, а </a:t>
            </a:r>
            <a:r>
              <a:rPr lang="sr-Cyrl-RS" sz="2800" dirty="0" err="1">
                <a:solidFill>
                  <a:schemeClr val="tx1"/>
                </a:solidFill>
                <a:latin typeface="Times New Roman" panose="02020603050405020304" pitchFamily="18" charset="0"/>
                <a:cs typeface="Times New Roman" panose="02020603050405020304" pitchFamily="18" charset="0"/>
              </a:rPr>
              <a:t>русталке</a:t>
            </a:r>
            <a:r>
              <a:rPr lang="sr-Cyrl-RS" sz="2800" dirty="0">
                <a:solidFill>
                  <a:schemeClr val="tx1"/>
                </a:solidFill>
                <a:latin typeface="Times New Roman" panose="02020603050405020304" pitchFamily="18" charset="0"/>
                <a:cs typeface="Times New Roman" panose="02020603050405020304" pitchFamily="18" charset="0"/>
              </a:rPr>
              <a:t> су заиграле коло око њих и запевале своју злокобну песму. Паун је био имун на чаробне стихове и захваљујући њему сви су се спасили. </a:t>
            </a:r>
            <a:r>
              <a:rPr lang="sr-Cyrl-RS" sz="2800" dirty="0" err="1">
                <a:solidFill>
                  <a:schemeClr val="tx1"/>
                </a:solidFill>
                <a:latin typeface="Times New Roman" panose="02020603050405020304" pitchFamily="18" charset="0"/>
                <a:cs typeface="Times New Roman" panose="02020603050405020304" pitchFamily="18" charset="0"/>
              </a:rPr>
              <a:t>Поштару</a:t>
            </a:r>
            <a:r>
              <a:rPr lang="sr-Cyrl-RS" sz="2800" dirty="0">
                <a:solidFill>
                  <a:schemeClr val="tx1"/>
                </a:solidFill>
                <a:latin typeface="Times New Roman" panose="02020603050405020304" pitchFamily="18" charset="0"/>
                <a:cs typeface="Times New Roman" panose="02020603050405020304" pitchFamily="18" charset="0"/>
              </a:rPr>
              <a:t> су, када се освестио, дошапнули да иде кући и да </a:t>
            </a:r>
            <a:r>
              <a:rPr lang="sr-Cyrl-RS" sz="2800" dirty="0" err="1">
                <a:solidFill>
                  <a:schemeClr val="tx1"/>
                </a:solidFill>
                <a:latin typeface="Times New Roman" panose="02020603050405020304" pitchFamily="18" charset="0"/>
                <a:cs typeface="Times New Roman" panose="02020603050405020304" pitchFamily="18" charset="0"/>
              </a:rPr>
              <a:t>никак</a:t>
            </a:r>
            <a:r>
              <a:rPr lang="sr-Cyrl-RS" sz="2800" dirty="0">
                <a:solidFill>
                  <a:schemeClr val="tx1"/>
                </a:solidFill>
                <a:latin typeface="Times New Roman" panose="02020603050405020304" pitchFamily="18" charset="0"/>
                <a:cs typeface="Times New Roman" panose="02020603050405020304" pitchFamily="18" charset="0"/>
              </a:rPr>
              <a:t> не прилази води, што је он и учинио. У тој воденој борби у </a:t>
            </a:r>
            <a:r>
              <a:rPr lang="sr-Cyrl-RS" sz="2800" dirty="0" err="1">
                <a:solidFill>
                  <a:schemeClr val="tx1"/>
                </a:solidFill>
                <a:latin typeface="Times New Roman" panose="02020603050405020304" pitchFamily="18" charset="0"/>
                <a:cs typeface="Times New Roman" panose="02020603050405020304" pitchFamily="18" charset="0"/>
              </a:rPr>
              <a:t>Микиној</a:t>
            </a:r>
            <a:r>
              <a:rPr lang="sr-Cyrl-RS" sz="2800" dirty="0">
                <a:solidFill>
                  <a:schemeClr val="tx1"/>
                </a:solidFill>
                <a:latin typeface="Times New Roman" panose="02020603050405020304" pitchFamily="18" charset="0"/>
                <a:cs typeface="Times New Roman" panose="02020603050405020304" pitchFamily="18" charset="0"/>
              </a:rPr>
              <a:t> </a:t>
            </a:r>
            <a:r>
              <a:rPr lang="sr-Cyrl-RS" sz="2800" dirty="0" err="1">
                <a:solidFill>
                  <a:schemeClr val="tx1"/>
                </a:solidFill>
                <a:latin typeface="Times New Roman" panose="02020603050405020304" pitchFamily="18" charset="0"/>
                <a:cs typeface="Times New Roman" panose="02020603050405020304" pitchFamily="18" charset="0"/>
              </a:rPr>
              <a:t>флашици</a:t>
            </a:r>
            <a:r>
              <a:rPr lang="sr-Cyrl-RS" sz="2800" dirty="0">
                <a:solidFill>
                  <a:schemeClr val="tx1"/>
                </a:solidFill>
                <a:latin typeface="Times New Roman" panose="02020603050405020304" pitchFamily="18" charset="0"/>
                <a:cs typeface="Times New Roman" panose="02020603050405020304" pitchFamily="18" charset="0"/>
              </a:rPr>
              <a:t> се накупило довољно воде за бабу.</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475656" y="260648"/>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25. </a:t>
            </a:r>
            <a:r>
              <a:rPr lang="sr-Cyrl-RS" sz="4400" b="1" dirty="0" err="1">
                <a:solidFill>
                  <a:schemeClr val="tx1"/>
                </a:solidFill>
                <a:latin typeface="Times New Roman" panose="02020603050405020304" pitchFamily="18" charset="0"/>
                <a:cs typeface="Times New Roman" panose="02020603050405020304" pitchFamily="18" charset="0"/>
              </a:rPr>
              <a:t>Русалска</a:t>
            </a:r>
            <a:r>
              <a:rPr lang="sr-Cyrl-RS" sz="4400" b="1" dirty="0">
                <a:solidFill>
                  <a:schemeClr val="tx1"/>
                </a:solidFill>
                <a:latin typeface="Times New Roman" panose="02020603050405020304" pitchFamily="18" charset="0"/>
                <a:cs typeface="Times New Roman" panose="02020603050405020304" pitchFamily="18" charset="0"/>
              </a:rPr>
              <a:t> песма</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2532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ctrTitle"/>
          </p:nvPr>
        </p:nvSpPr>
        <p:spPr>
          <a:xfrm>
            <a:off x="467544" y="764704"/>
            <a:ext cx="7772400" cy="6813376"/>
          </a:xfrm>
        </p:spPr>
        <p:txBody>
          <a:bodyPr>
            <a:normAutofit fontScale="90000"/>
          </a:bodyPr>
          <a:lstStyle/>
          <a:p>
            <a:r>
              <a:rPr lang="sr-Cyrl-RS" sz="4000" b="1" dirty="0">
                <a:solidFill>
                  <a:schemeClr val="tx1"/>
                </a:solidFill>
                <a:latin typeface="Times New Roman" panose="02020603050405020304" pitchFamily="18" charset="0"/>
                <a:cs typeface="Times New Roman" panose="02020603050405020304" pitchFamily="18" charset="0"/>
              </a:rPr>
              <a:t>Ликови: </a:t>
            </a:r>
            <a:br>
              <a:rPr lang="sr-Cyrl-RS" sz="4000" dirty="0">
                <a:solidFill>
                  <a:schemeClr val="tx1"/>
                </a:solidFill>
                <a:latin typeface="Times New Roman" panose="02020603050405020304" pitchFamily="18" charset="0"/>
                <a:cs typeface="Times New Roman" panose="02020603050405020304" pitchFamily="18" charset="0"/>
              </a:rPr>
            </a:br>
            <a:r>
              <a:rPr lang="sr-Cyrl-RS" sz="4000" dirty="0">
                <a:solidFill>
                  <a:schemeClr val="tx1"/>
                </a:solidFill>
                <a:latin typeface="Times New Roman" panose="02020603050405020304" pitchFamily="18" charset="0"/>
                <a:cs typeface="Times New Roman" panose="02020603050405020304" pitchFamily="18" charset="0"/>
              </a:rPr>
              <a:t>дечак Мика</a:t>
            </a:r>
            <a:br>
              <a:rPr lang="sr-Cyrl-RS" sz="4000" dirty="0">
                <a:solidFill>
                  <a:schemeClr val="tx1"/>
                </a:solidFill>
                <a:latin typeface="Times New Roman" panose="02020603050405020304" pitchFamily="18" charset="0"/>
                <a:cs typeface="Times New Roman" panose="02020603050405020304" pitchFamily="18" charset="0"/>
              </a:rPr>
            </a:br>
            <a:r>
              <a:rPr lang="sr-Cyrl-RS" sz="4000" dirty="0">
                <a:solidFill>
                  <a:schemeClr val="tx1"/>
                </a:solidFill>
                <a:latin typeface="Times New Roman" panose="02020603050405020304" pitchFamily="18" charset="0"/>
                <a:cs typeface="Times New Roman" panose="02020603050405020304" pitchFamily="18" charset="0"/>
              </a:rPr>
              <a:t>маљуци: Деица, Јародар, Завиша, Мачух, Навах…</a:t>
            </a:r>
            <a:br>
              <a:rPr lang="sr-Cyrl-RS" sz="4000" dirty="0">
                <a:solidFill>
                  <a:schemeClr val="tx1"/>
                </a:solidFill>
                <a:latin typeface="Times New Roman" panose="02020603050405020304" pitchFamily="18" charset="0"/>
                <a:cs typeface="Times New Roman" panose="02020603050405020304" pitchFamily="18" charset="0"/>
              </a:rPr>
            </a:br>
            <a:r>
              <a:rPr lang="sr-Cyrl-RS" sz="4000" dirty="0">
                <a:solidFill>
                  <a:schemeClr val="tx1"/>
                </a:solidFill>
                <a:latin typeface="Times New Roman" panose="02020603050405020304" pitchFamily="18" charset="0"/>
                <a:cs typeface="Times New Roman" panose="02020603050405020304" pitchFamily="18" charset="0"/>
              </a:rPr>
              <a:t>Микина бака</a:t>
            </a:r>
            <a:br>
              <a:rPr lang="sr-Cyrl-RS" sz="4000" dirty="0">
                <a:solidFill>
                  <a:schemeClr val="tx1"/>
                </a:solidFill>
                <a:latin typeface="Times New Roman" panose="02020603050405020304" pitchFamily="18" charset="0"/>
                <a:cs typeface="Times New Roman" panose="02020603050405020304" pitchFamily="18" charset="0"/>
              </a:rPr>
            </a:br>
            <a:r>
              <a:rPr lang="sr-Cyrl-RS" sz="4000" dirty="0">
                <a:solidFill>
                  <a:schemeClr val="tx1"/>
                </a:solidFill>
                <a:latin typeface="Times New Roman" panose="02020603050405020304" pitchFamily="18" charset="0"/>
                <a:cs typeface="Times New Roman" panose="02020603050405020304" pitchFamily="18" charset="0"/>
              </a:rPr>
              <a:t>Зеленбаба</a:t>
            </a:r>
            <a:br>
              <a:rPr lang="sr-Cyrl-RS" sz="4000" dirty="0">
                <a:solidFill>
                  <a:schemeClr val="tx1"/>
                </a:solidFill>
                <a:latin typeface="Times New Roman" panose="02020603050405020304" pitchFamily="18" charset="0"/>
                <a:cs typeface="Times New Roman" panose="02020603050405020304" pitchFamily="18" charset="0"/>
              </a:rPr>
            </a:br>
            <a:r>
              <a:rPr lang="sr-Cyrl-RS" sz="4000" dirty="0">
                <a:solidFill>
                  <a:schemeClr val="tx1"/>
                </a:solidFill>
                <a:latin typeface="Times New Roman" panose="02020603050405020304" pitchFamily="18" charset="0"/>
                <a:cs typeface="Times New Roman" panose="02020603050405020304" pitchFamily="18" charset="0"/>
              </a:rPr>
              <a:t>неваљали дечаци Буре и Слина</a:t>
            </a:r>
            <a:br>
              <a:rPr lang="sr-Cyrl-RS" sz="4000" dirty="0">
                <a:solidFill>
                  <a:schemeClr val="tx1"/>
                </a:solidFill>
                <a:latin typeface="Times New Roman" panose="02020603050405020304" pitchFamily="18" charset="0"/>
                <a:cs typeface="Times New Roman" panose="02020603050405020304" pitchFamily="18" charset="0"/>
              </a:rPr>
            </a:br>
            <a:r>
              <a:rPr lang="sr-Cyrl-RS" sz="4000" dirty="0">
                <a:solidFill>
                  <a:schemeClr val="tx1"/>
                </a:solidFill>
                <a:latin typeface="Times New Roman" panose="02020603050405020304" pitchFamily="18" charset="0"/>
                <a:cs typeface="Times New Roman" panose="02020603050405020304" pitchFamily="18" charset="0"/>
              </a:rPr>
              <a:t>Поштар</a:t>
            </a:r>
            <a:br>
              <a:rPr lang="sr-Cyrl-RS" sz="4000" dirty="0">
                <a:solidFill>
                  <a:schemeClr val="tx1"/>
                </a:solidFill>
                <a:latin typeface="Times New Roman" panose="02020603050405020304" pitchFamily="18" charset="0"/>
                <a:cs typeface="Times New Roman" panose="02020603050405020304" pitchFamily="18" charset="0"/>
              </a:rPr>
            </a:br>
            <a:r>
              <a:rPr lang="sr-Cyrl-RS" sz="4000" dirty="0">
                <a:solidFill>
                  <a:schemeClr val="tx1"/>
                </a:solidFill>
                <a:latin typeface="Times New Roman" panose="02020603050405020304" pitchFamily="18" charset="0"/>
                <a:cs typeface="Times New Roman" panose="02020603050405020304" pitchFamily="18" charset="0"/>
              </a:rPr>
              <a:t>Кор</a:t>
            </a:r>
            <a:r>
              <a:rPr lang="sr-Cyrl-ME" sz="4000" dirty="0">
                <a:solidFill>
                  <a:schemeClr val="tx1"/>
                </a:solidFill>
                <a:latin typeface="Times New Roman" panose="02020603050405020304" pitchFamily="18" charset="0"/>
                <a:cs typeface="Times New Roman" panose="02020603050405020304" pitchFamily="18" charset="0"/>
              </a:rPr>
              <a:t>њ</a:t>
            </a:r>
            <a:r>
              <a:rPr lang="sr-Cyrl-RS" sz="4000" dirty="0">
                <a:solidFill>
                  <a:schemeClr val="tx1"/>
                </a:solidFill>
                <a:latin typeface="Times New Roman" panose="02020603050405020304" pitchFamily="18" charset="0"/>
                <a:cs typeface="Times New Roman" panose="02020603050405020304" pitchFamily="18" charset="0"/>
              </a:rPr>
              <a:t>ачица Паун</a:t>
            </a:r>
            <a:br>
              <a:rPr lang="sr-Cyrl-RS" sz="4000" dirty="0">
                <a:solidFill>
                  <a:schemeClr val="tx1"/>
                </a:solidFill>
                <a:latin typeface="Times New Roman" panose="02020603050405020304" pitchFamily="18" charset="0"/>
                <a:cs typeface="Times New Roman" panose="02020603050405020304" pitchFamily="18" charset="0"/>
              </a:rPr>
            </a:br>
            <a:r>
              <a:rPr lang="sr-Cyrl-RS" sz="4000" dirty="0">
                <a:solidFill>
                  <a:schemeClr val="tx1"/>
                </a:solidFill>
                <a:latin typeface="Times New Roman" panose="02020603050405020304" pitchFamily="18" charset="0"/>
                <a:cs typeface="Times New Roman" panose="02020603050405020304" pitchFamily="18" charset="0"/>
              </a:rPr>
              <a:t>чума</a:t>
            </a:r>
            <a:br>
              <a:rPr lang="sr-Cyrl-RS" sz="4000" dirty="0">
                <a:solidFill>
                  <a:schemeClr val="tx1"/>
                </a:solidFill>
                <a:latin typeface="Times New Roman" panose="02020603050405020304" pitchFamily="18" charset="0"/>
                <a:cs typeface="Times New Roman" panose="02020603050405020304" pitchFamily="18" charset="0"/>
              </a:rPr>
            </a:br>
            <a:r>
              <a:rPr lang="sr-Cyrl-RS" sz="4000" dirty="0">
                <a:solidFill>
                  <a:schemeClr val="tx1"/>
                </a:solidFill>
                <a:latin typeface="Times New Roman" panose="02020603050405020304" pitchFamily="18" charset="0"/>
                <a:cs typeface="Times New Roman" panose="02020603050405020304" pitchFamily="18" charset="0"/>
              </a:rPr>
              <a:t>краљ водењак и његове кћери русалке</a:t>
            </a:r>
            <a:br>
              <a:rPr lang="sr-Cyrl-RS" sz="4000" dirty="0">
                <a:solidFill>
                  <a:schemeClr val="tx1"/>
                </a:solidFill>
                <a:latin typeface="Times New Roman" panose="02020603050405020304" pitchFamily="18" charset="0"/>
                <a:cs typeface="Times New Roman" panose="02020603050405020304" pitchFamily="18" charset="0"/>
              </a:rPr>
            </a:br>
            <a:br>
              <a:rPr lang="sr-Cyrl-RS" sz="4000" dirty="0">
                <a:solidFill>
                  <a:schemeClr val="tx1"/>
                </a:solidFill>
                <a:latin typeface="Times New Roman" panose="02020603050405020304" pitchFamily="18" charset="0"/>
                <a:cs typeface="Times New Roman" panose="02020603050405020304" pitchFamily="18" charset="0"/>
              </a:rPr>
            </a:br>
            <a:endParaRPr lang="sr-Latn-RS" sz="4000" dirty="0">
              <a:solidFill>
                <a:schemeClr val="tx1"/>
              </a:solidFill>
              <a:latin typeface="Times New Roman" panose="02020603050405020304" pitchFamily="18" charset="0"/>
              <a:cs typeface="Times New Roman" panose="02020603050405020304" pitchFamily="18" charset="0"/>
            </a:endParaRPr>
          </a:p>
        </p:txBody>
      </p:sp>
      <p:sp>
        <p:nvSpPr>
          <p:cNvPr id="3" name="Поднаслов 2"/>
          <p:cNvSpPr>
            <a:spLocks noGrp="1"/>
          </p:cNvSpPr>
          <p:nvPr>
            <p:ph type="subTitle" idx="1"/>
          </p:nvPr>
        </p:nvSpPr>
        <p:spPr>
          <a:xfrm>
            <a:off x="1187624" y="6381328"/>
            <a:ext cx="6400800" cy="45719"/>
          </a:xfrm>
        </p:spPr>
        <p:txBody>
          <a:bodyPr>
            <a:normAutofit fontScale="25000" lnSpcReduction="20000"/>
          </a:bodyPr>
          <a:lstStyle/>
          <a:p>
            <a:endParaRPr lang="sr-Latn-RS" dirty="0"/>
          </a:p>
        </p:txBody>
      </p:sp>
    </p:spTree>
    <p:extLst>
      <p:ext uri="{BB962C8B-B14F-4D97-AF65-F5344CB8AC3E}">
        <p14:creationId xmlns:p14="http://schemas.microsoft.com/office/powerpoint/2010/main" val="17059344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90032" y="1916832"/>
            <a:ext cx="7772400" cy="4392488"/>
          </a:xfrm>
        </p:spPr>
        <p:txBody>
          <a:bodyPr>
            <a:normAutofit/>
          </a:bodyPr>
          <a:lstStyle/>
          <a:p>
            <a:pPr algn="just"/>
            <a:r>
              <a:rPr lang="sr-Cyrl-RS" sz="2800" dirty="0">
                <a:solidFill>
                  <a:schemeClr val="tx1"/>
                </a:solidFill>
                <a:latin typeface="Times New Roman" panose="02020603050405020304" pitchFamily="18" charset="0"/>
                <a:cs typeface="Times New Roman" panose="02020603050405020304" pitchFamily="18" charset="0"/>
              </a:rPr>
              <a:t>Пре него што су баби дали воду, затражили су да им призна целу истину што је она и учинила. </a:t>
            </a:r>
            <a:r>
              <a:rPr lang="sr-Cyrl-RS" sz="2800" dirty="0" err="1">
                <a:solidFill>
                  <a:schemeClr val="tx1"/>
                </a:solidFill>
                <a:latin typeface="Times New Roman" panose="02020603050405020304" pitchFamily="18" charset="0"/>
                <a:cs typeface="Times New Roman" panose="02020603050405020304" pitchFamily="18" charset="0"/>
              </a:rPr>
              <a:t>Нјазад</a:t>
            </a:r>
            <a:r>
              <a:rPr lang="sr-Cyrl-RS" sz="2800" dirty="0">
                <a:solidFill>
                  <a:schemeClr val="tx1"/>
                </a:solidFill>
                <a:latin typeface="Times New Roman" panose="02020603050405020304" pitchFamily="18" charset="0"/>
                <a:cs typeface="Times New Roman" panose="02020603050405020304" pitchFamily="18" charset="0"/>
              </a:rPr>
              <a:t>, рекла </a:t>
            </a:r>
            <a:r>
              <a:rPr lang="sr-Cyrl-RS" sz="2800" dirty="0" err="1">
                <a:solidFill>
                  <a:schemeClr val="tx1"/>
                </a:solidFill>
                <a:latin typeface="Times New Roman" panose="02020603050405020304" pitchFamily="18" charset="0"/>
                <a:cs typeface="Times New Roman" panose="02020603050405020304" pitchFamily="18" charset="0"/>
              </a:rPr>
              <a:t>имје</a:t>
            </a:r>
            <a:r>
              <a:rPr lang="sr-Cyrl-RS" sz="2800" dirty="0">
                <a:solidFill>
                  <a:schemeClr val="tx1"/>
                </a:solidFill>
                <a:latin typeface="Times New Roman" panose="02020603050405020304" pitchFamily="18" charset="0"/>
                <a:cs typeface="Times New Roman" panose="02020603050405020304" pitchFamily="18" charset="0"/>
              </a:rPr>
              <a:t> да јој је вода била потребан да би могла једног дана да умре, јер као </a:t>
            </a:r>
            <a:r>
              <a:rPr lang="sr-Cyrl-RS" sz="2800" dirty="0" err="1">
                <a:solidFill>
                  <a:schemeClr val="tx1"/>
                </a:solidFill>
                <a:latin typeface="Times New Roman" panose="02020603050405020304" pitchFamily="18" charset="0"/>
                <a:cs typeface="Times New Roman" panose="02020603050405020304" pitchFamily="18" charset="0"/>
              </a:rPr>
              <a:t>русталка</a:t>
            </a:r>
            <a:r>
              <a:rPr lang="sr-Cyrl-RS" sz="2800" dirty="0">
                <a:solidFill>
                  <a:schemeClr val="tx1"/>
                </a:solidFill>
                <a:latin typeface="Times New Roman" panose="02020603050405020304" pitchFamily="18" charset="0"/>
                <a:cs typeface="Times New Roman" panose="02020603050405020304" pitchFamily="18" charset="0"/>
              </a:rPr>
              <a:t> није могла да умре на копну. Међутим, пошто је схватила клика је племенитост и храброст дружине која се није дала ничим поткупити, одлучила је да им помогне.</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403648" y="836712"/>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26. Одлука</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2327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83568" y="1340768"/>
            <a:ext cx="7772400" cy="5400600"/>
          </a:xfrm>
        </p:spPr>
        <p:txBody>
          <a:bodyPr>
            <a:normAutofit fontScale="90000"/>
          </a:bodyPr>
          <a:lstStyle/>
          <a:p>
            <a:pPr algn="just"/>
            <a:r>
              <a:rPr lang="sr-Cyrl-RS" sz="2800" dirty="0" err="1">
                <a:solidFill>
                  <a:schemeClr val="tx1"/>
                </a:solidFill>
                <a:latin typeface="Times New Roman" panose="02020603050405020304" pitchFamily="18" charset="0"/>
                <a:cs typeface="Times New Roman" panose="02020603050405020304" pitchFamily="18" charset="0"/>
              </a:rPr>
              <a:t>Зеленбаба</a:t>
            </a:r>
            <a:r>
              <a:rPr lang="sr-Cyrl-RS" sz="2800" dirty="0">
                <a:solidFill>
                  <a:schemeClr val="tx1"/>
                </a:solidFill>
                <a:latin typeface="Times New Roman" panose="02020603050405020304" pitchFamily="18" charset="0"/>
                <a:cs typeface="Times New Roman" panose="02020603050405020304" pitchFamily="18" charset="0"/>
              </a:rPr>
              <a:t> је са њима пошла до камене капије. Ту су се растали. Пре одласка сваком је поклонила по један дар. </a:t>
            </a:r>
            <a:r>
              <a:rPr lang="sr-Cyrl-RS" sz="2800" dirty="0" err="1">
                <a:solidFill>
                  <a:schemeClr val="tx1"/>
                </a:solidFill>
                <a:latin typeface="Times New Roman" panose="02020603050405020304" pitchFamily="18" charset="0"/>
                <a:cs typeface="Times New Roman" panose="02020603050405020304" pitchFamily="18" charset="0"/>
              </a:rPr>
              <a:t>Завиши</a:t>
            </a:r>
            <a:r>
              <a:rPr lang="sr-Cyrl-RS" sz="2800" dirty="0">
                <a:solidFill>
                  <a:schemeClr val="tx1"/>
                </a:solidFill>
                <a:latin typeface="Times New Roman" panose="02020603050405020304" pitchFamily="18" charset="0"/>
                <a:cs typeface="Times New Roman" panose="02020603050405020304" pitchFamily="18" charset="0"/>
              </a:rPr>
              <a:t> је рекла да му није у природи да служи човека јер није рођен из јајета које је човек девет година носио под пазухом. Још му је поклонила сјајно семе које би требало да посади у земљи Могућности и да се тамо настани са својим </a:t>
            </a:r>
            <a:r>
              <a:rPr lang="sr-Cyrl-RS" sz="2800" dirty="0" err="1">
                <a:solidFill>
                  <a:schemeClr val="tx1"/>
                </a:solidFill>
                <a:latin typeface="Times New Roman" panose="02020603050405020304" pitchFamily="18" charset="0"/>
                <a:cs typeface="Times New Roman" panose="02020603050405020304" pitchFamily="18" charset="0"/>
              </a:rPr>
              <a:t>маљуцима</a:t>
            </a:r>
            <a:r>
              <a:rPr lang="sr-Cyrl-RS" sz="2800" dirty="0">
                <a:solidFill>
                  <a:schemeClr val="tx1"/>
                </a:solidFill>
                <a:latin typeface="Times New Roman" panose="02020603050405020304" pitchFamily="18" charset="0"/>
                <a:cs typeface="Times New Roman" panose="02020603050405020304" pitchFamily="18" charset="0"/>
              </a:rPr>
              <a:t>. </a:t>
            </a:r>
            <a:r>
              <a:rPr lang="sr-Cyrl-RS" sz="2800" dirty="0" err="1">
                <a:solidFill>
                  <a:schemeClr val="tx1"/>
                </a:solidFill>
                <a:latin typeface="Times New Roman" panose="02020603050405020304" pitchFamily="18" charset="0"/>
                <a:cs typeface="Times New Roman" panose="02020603050405020304" pitchFamily="18" charset="0"/>
              </a:rPr>
              <a:t>Пауну</a:t>
            </a:r>
            <a:r>
              <a:rPr lang="sr-Cyrl-RS" sz="2800" dirty="0">
                <a:solidFill>
                  <a:schemeClr val="tx1"/>
                </a:solidFill>
                <a:latin typeface="Times New Roman" panose="02020603050405020304" pitchFamily="18" charset="0"/>
                <a:cs typeface="Times New Roman" panose="02020603050405020304" pitchFamily="18" charset="0"/>
              </a:rPr>
              <a:t>, који више није могао да говори, рекла је да протрља свој оклоп о пепео и да ће тако постати још паметнији и бољи. Мики је рекла да иде кући без икаквог поклона што је Мику мало разочарало. Није сазнао ни где је крила сво благо које је покупила од неваљалих људи. Затим се запутила свом оцу и заувек нестала у воденим дубинама.</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403648" y="260648"/>
            <a:ext cx="6417734" cy="1008112"/>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27. Растанак</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16336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755576" y="1124744"/>
            <a:ext cx="7772400" cy="5256584"/>
          </a:xfrm>
        </p:spPr>
        <p:txBody>
          <a:bodyPr>
            <a:normAutofit/>
          </a:bodyPr>
          <a:lstStyle/>
          <a:p>
            <a:pPr algn="just"/>
            <a:r>
              <a:rPr lang="sr-Cyrl-RS" sz="2400" dirty="0">
                <a:solidFill>
                  <a:schemeClr val="tx1"/>
                </a:solidFill>
                <a:latin typeface="Times New Roman" panose="02020603050405020304" pitchFamily="18" charset="0"/>
                <a:cs typeface="Times New Roman" panose="02020603050405020304" pitchFamily="18" charset="0"/>
              </a:rPr>
              <a:t>На пољани </a:t>
            </a:r>
            <a:r>
              <a:rPr lang="sr-Cyrl-RS" sz="2400" dirty="0" err="1">
                <a:solidFill>
                  <a:schemeClr val="tx1"/>
                </a:solidFill>
                <a:latin typeface="Times New Roman" panose="02020603050405020304" pitchFamily="18" charset="0"/>
                <a:cs typeface="Times New Roman" panose="02020603050405020304" pitchFamily="18" charset="0"/>
              </a:rPr>
              <a:t>маљуци</a:t>
            </a:r>
            <a:r>
              <a:rPr lang="sr-Cyrl-RS" sz="2400" dirty="0">
                <a:solidFill>
                  <a:schemeClr val="tx1"/>
                </a:solidFill>
                <a:latin typeface="Times New Roman" panose="02020603050405020304" pitchFamily="18" charset="0"/>
                <a:cs typeface="Times New Roman" panose="02020603050405020304" pitchFamily="18" charset="0"/>
              </a:rPr>
              <a:t> су запалили ватру у коју је Завиша бацио чаробни прах. Сви су отишли да живе на неко сјајно место, укључујући и Старчића. Мика је протрљао Паунов оклоп о пепео и он је постао сав блештав и сјајан. То да је Паун необична корњача остаће њихова тајна. Уз пут су срели Бурета и Слину који су постали добри и учтиви према другима. А код куће су Мику чекале сјајне вести – поштар је дошао баки у госте и саопштио јој да ће се на пољани градити зграда коју ће пројектовати баш </a:t>
            </a:r>
            <a:r>
              <a:rPr lang="sr-Cyrl-RS" sz="2400" dirty="0" err="1">
                <a:solidFill>
                  <a:schemeClr val="tx1"/>
                </a:solidFill>
                <a:latin typeface="Times New Roman" panose="02020603050405020304" pitchFamily="18" charset="0"/>
                <a:cs typeface="Times New Roman" panose="02020603050405020304" pitchFamily="18" charset="0"/>
              </a:rPr>
              <a:t>Микини</a:t>
            </a:r>
            <a:r>
              <a:rPr lang="sr-Cyrl-RS" sz="2400" dirty="0">
                <a:solidFill>
                  <a:schemeClr val="tx1"/>
                </a:solidFill>
                <a:latin typeface="Times New Roman" panose="02020603050405020304" pitchFamily="18" charset="0"/>
                <a:cs typeface="Times New Roman" panose="02020603050405020304" pitchFamily="18" charset="0"/>
              </a:rPr>
              <a:t> мама и тата. То је значило да ће дуго остати да живе са Миком и баком, што је Мику силно обрадовало. А поштар ће добити двособан стан јер ће се на осим зграде правити и парк за децу. Бака је дирала поштара да ће онда моћи и да се ожени. Сви у соби су били срећни.</a:t>
            </a:r>
            <a:endParaRPr lang="sr-Latn-RS" sz="24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403648" y="260648"/>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28. </a:t>
            </a:r>
            <a:r>
              <a:rPr lang="sr-Cyrl-RS" sz="4400" b="1" dirty="0" err="1">
                <a:solidFill>
                  <a:schemeClr val="tx1"/>
                </a:solidFill>
                <a:latin typeface="Times New Roman" panose="02020603050405020304" pitchFamily="18" charset="0"/>
                <a:cs typeface="Times New Roman" panose="02020603050405020304" pitchFamily="18" charset="0"/>
              </a:rPr>
              <a:t>Зеленбабини</a:t>
            </a:r>
            <a:r>
              <a:rPr lang="sr-Cyrl-RS" sz="4400" b="1" dirty="0">
                <a:solidFill>
                  <a:schemeClr val="tx1"/>
                </a:solidFill>
                <a:latin typeface="Times New Roman" panose="02020603050405020304" pitchFamily="18" charset="0"/>
                <a:cs typeface="Times New Roman" panose="02020603050405020304" pitchFamily="18" charset="0"/>
              </a:rPr>
              <a:t> дарови</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28133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628800"/>
            <a:ext cx="6120680" cy="45905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87321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323528" y="1484784"/>
            <a:ext cx="8496944" cy="5373216"/>
          </a:xfrm>
        </p:spPr>
        <p:txBody>
          <a:bodyPr>
            <a:normAutofit fontScale="90000"/>
          </a:bodyPr>
          <a:lstStyle/>
          <a:p>
            <a:pPr algn="just"/>
            <a:r>
              <a:rPr lang="sr-Cyrl-RS" sz="3200" dirty="0">
                <a:solidFill>
                  <a:schemeClr val="tx1"/>
                </a:solidFill>
                <a:latin typeface="Times New Roman" panose="02020603050405020304" pitchFamily="18" charset="0"/>
                <a:cs typeface="Times New Roman" panose="02020603050405020304" pitchFamily="18" charset="0"/>
              </a:rPr>
              <a:t>Мика је био добар и послушан дечак који је живео са својом баком. Много је волео храну и своје велике цокуле које је наследио од покојног деке. Родитељи су му били архитекте, стално на пословним путевима, па их је ретко виђао. Највише је волео да своје слободно време проводи на пољани на другом крају града. Тамо је могао да се осами и чита у хладу старе крушке.</a:t>
            </a:r>
            <a:r>
              <a:rPr lang="sr-Cyrl-ME" sz="3200" dirty="0">
                <a:solidFill>
                  <a:schemeClr val="tx1"/>
                </a:solidFill>
                <a:latin typeface="Times New Roman" panose="02020603050405020304" pitchFamily="18" charset="0"/>
                <a:cs typeface="Times New Roman" panose="02020603050405020304" pitchFamily="18" charset="0"/>
              </a:rPr>
              <a:t> Људи су се питали како дете које је стално напољу може остати толико дебело. Али они нису знали тајну његових џепова. У једном је крио фишек пун ратлука, а у други џеп књигу.</a:t>
            </a:r>
            <a:endParaRPr lang="sr-Latn-RS" sz="32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547664" y="404664"/>
            <a:ext cx="6417734" cy="864096"/>
          </a:xfrm>
        </p:spPr>
        <p:txBody>
          <a:bodyPr>
            <a:normAutofit/>
          </a:bodyPr>
          <a:lstStyle/>
          <a:p>
            <a:r>
              <a:rPr lang="sr-Cyrl-RS" sz="4000" b="1" dirty="0">
                <a:solidFill>
                  <a:schemeClr val="tx1"/>
                </a:solidFill>
                <a:latin typeface="Times New Roman" panose="02020603050405020304" pitchFamily="18" charset="0"/>
                <a:cs typeface="Times New Roman" panose="02020603050405020304" pitchFamily="18" charset="0"/>
              </a:rPr>
              <a:t>1. Мика</a:t>
            </a:r>
            <a:endParaRPr lang="sr-Latn-RS" sz="40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6425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238283" y="1124744"/>
            <a:ext cx="8748464" cy="5972967"/>
          </a:xfrm>
        </p:spPr>
        <p:txBody>
          <a:bodyPr>
            <a:normAutofit fontScale="90000"/>
          </a:bodyPr>
          <a:lstStyle/>
          <a:p>
            <a:pPr algn="just"/>
            <a:r>
              <a:rPr lang="sr-Cyrl-RS" sz="3200" dirty="0" err="1">
                <a:solidFill>
                  <a:schemeClr val="tx1"/>
                </a:solidFill>
                <a:latin typeface="Times New Roman" panose="02020603050405020304" pitchFamily="18" charset="0"/>
                <a:cs typeface="Times New Roman" panose="02020603050405020304" pitchFamily="18" charset="0"/>
              </a:rPr>
              <a:t>Маљуци</a:t>
            </a:r>
            <a:r>
              <a:rPr lang="sr-Cyrl-RS" sz="3200" dirty="0">
                <a:solidFill>
                  <a:schemeClr val="tx1"/>
                </a:solidFill>
                <a:latin typeface="Times New Roman" panose="02020603050405020304" pitchFamily="18" charset="0"/>
                <a:cs typeface="Times New Roman" panose="02020603050405020304" pitchFamily="18" charset="0"/>
              </a:rPr>
              <a:t> су чудесна мала тајновита створења која живе на пољани. Нису већи од палца, имају реп и рогату главу, црне и длакаве јареће ноге које вире из ватреноцрвених гаћица са којима се рађају. То је био мукотрпан начин да се дође до маљутака. Требало је наћи петлово јаје и грејати га девет година под пазухом. Преданје каже да је јаје после девет година пукло и да се појавила светлост лепша од дуге. То је био наш Дедица први прамаљутак. Испуњавао је човеку све жеље и учинио га срећним и богатим. Имао је супругу и сина руменог као јабука,и девојчицу лепу као сунчев зрак, али човеково срце временом је отврднуло.</a:t>
            </a:r>
            <a:endParaRPr lang="sr-Latn-RS" sz="32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403648" y="404664"/>
            <a:ext cx="6417734" cy="939801"/>
          </a:xfrm>
        </p:spPr>
        <p:txBody>
          <a:bodyPr>
            <a:normAutofit/>
          </a:bodyPr>
          <a:lstStyle/>
          <a:p>
            <a:r>
              <a:rPr lang="sr-Cyrl-RS" sz="4000" b="1" dirty="0">
                <a:solidFill>
                  <a:schemeClr val="tx1"/>
                </a:solidFill>
                <a:latin typeface="Times New Roman" panose="02020603050405020304" pitchFamily="18" charset="0"/>
                <a:cs typeface="Times New Roman" panose="02020603050405020304" pitchFamily="18" charset="0"/>
              </a:rPr>
              <a:t>2. </a:t>
            </a:r>
            <a:r>
              <a:rPr lang="sr-Cyrl-RS" sz="4000" b="1" dirty="0" err="1">
                <a:solidFill>
                  <a:schemeClr val="tx1"/>
                </a:solidFill>
                <a:latin typeface="Times New Roman" panose="02020603050405020304" pitchFamily="18" charset="0"/>
                <a:cs typeface="Times New Roman" panose="02020603050405020304" pitchFamily="18" charset="0"/>
              </a:rPr>
              <a:t>Маљуци</a:t>
            </a:r>
            <a:endParaRPr lang="sr-Latn-RS" sz="40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458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C0684CB-E031-4F17-A5BF-8258616E2AFE}"/>
              </a:ext>
            </a:extLst>
          </p:cNvPr>
          <p:cNvSpPr txBox="1"/>
          <p:nvPr/>
        </p:nvSpPr>
        <p:spPr>
          <a:xfrm>
            <a:off x="251520" y="908720"/>
            <a:ext cx="8640960" cy="6001643"/>
          </a:xfrm>
          <a:prstGeom prst="rect">
            <a:avLst/>
          </a:prstGeom>
          <a:noFill/>
        </p:spPr>
        <p:txBody>
          <a:bodyPr wrap="square">
            <a:spAutoFit/>
          </a:bodyPr>
          <a:lstStyle/>
          <a:p>
            <a:r>
              <a:rPr lang="sr-Cyrl-RS" sz="3200" dirty="0">
                <a:solidFill>
                  <a:prstClr val="black"/>
                </a:solidFill>
                <a:latin typeface="Times New Roman" panose="02020603050405020304" pitchFamily="18" charset="0"/>
                <a:ea typeface="+mj-ea"/>
                <a:cs typeface="Times New Roman" panose="02020603050405020304" pitchFamily="18" charset="0"/>
              </a:rPr>
              <a:t>Предање каже да је богаташ кренуо у туђину, где је поцепао седам гвоздених чизама,док није сазнао да у пећини има баба која зна лек. Баба је рекла да скува маљутка у врелом уљу,а за узврат да му да пола од онга што му је маљутак створио.</a:t>
            </a:r>
            <a:r>
              <a:rPr kumimoji="0" lang="sr-Cyrl-RS" sz="32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Када је човек који му је био господар хтео да га скува у уљу јер му више није би од користи, Дедица је схватио шта му се спрема,па гурну шерпу и уље се просу и изгоре човека по лицу. Дедица је брзо побегао на пољану. Ту је у самоћи пожелео друга, и тако су се маљуци размножавали.</a:t>
            </a:r>
            <a:endParaRPr lang="en-US" dirty="0"/>
          </a:p>
        </p:txBody>
      </p:sp>
    </p:spTree>
    <p:extLst>
      <p:ext uri="{BB962C8B-B14F-4D97-AF65-F5344CB8AC3E}">
        <p14:creationId xmlns:p14="http://schemas.microsoft.com/office/powerpoint/2010/main" val="1921154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690032" y="1628800"/>
            <a:ext cx="7986424" cy="4824536"/>
          </a:xfrm>
        </p:spPr>
        <p:txBody>
          <a:bodyPr>
            <a:normAutofit/>
          </a:bodyPr>
          <a:lstStyle/>
          <a:p>
            <a:pPr algn="just"/>
            <a:r>
              <a:rPr lang="ru-RU" sz="2400" dirty="0">
                <a:solidFill>
                  <a:schemeClr val="tx1"/>
                </a:solidFill>
                <a:latin typeface="Times New Roman" panose="02020603050405020304" pitchFamily="18" charset="0"/>
                <a:cs typeface="Times New Roman" panose="02020603050405020304" pitchFamily="18" charset="0"/>
              </a:rPr>
              <a:t>Буре и Слина су била два неваљала дечака која су малтретирала Мику. Да би их избегао Мика је решио да убудуће на пољану иде преко блатњавог дворишта поштара Митра Митровића. Поштар је би стално нерасположен и љут на цели свет, пио је да ублажи бол због туробног детињства. Његов прапрадеда је био баш онај човек који је имао маљутка Дедицу.</a:t>
            </a:r>
            <a:r>
              <a:rPr lang="ru-RU" sz="2400" dirty="0">
                <a:latin typeface="Times New Roman" panose="02020603050405020304" pitchFamily="18" charset="0"/>
                <a:cs typeface="Times New Roman" panose="02020603050405020304" pitchFamily="18" charset="0"/>
              </a:rPr>
              <a:t> </a:t>
            </a:r>
            <a:r>
              <a:rPr lang="ru-RU" sz="2400" dirty="0">
                <a:solidFill>
                  <a:schemeClr val="tx1"/>
                </a:solidFill>
                <a:latin typeface="Times New Roman" panose="02020603050405020304" pitchFamily="18" charset="0"/>
                <a:cs typeface="Times New Roman" panose="02020603050405020304" pitchFamily="18" charset="0"/>
              </a:rPr>
              <a:t>Митру су родитељи причали да је маљутак крив за породичну несрећу у којој је његов прапрадеда дао Зеленбаби пола богатства и кћер лепотицу зато што му је помогла да се отараси Дедице, а касније је изгубио све што је имао. </a:t>
            </a:r>
            <a:endParaRPr lang="sr-Latn-RS" sz="24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475656" y="548680"/>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3. Непријатељи</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661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755576" y="1560489"/>
            <a:ext cx="7706856" cy="4676823"/>
          </a:xfrm>
        </p:spPr>
        <p:txBody>
          <a:bodyPr>
            <a:normAutofit/>
          </a:bodyPr>
          <a:lstStyle/>
          <a:p>
            <a:pPr algn="just"/>
            <a:r>
              <a:rPr lang="sr-Cyrl-RS" sz="2400" dirty="0">
                <a:solidFill>
                  <a:schemeClr val="tx1"/>
                </a:solidFill>
                <a:latin typeface="Times New Roman" panose="02020603050405020304" pitchFamily="18" charset="0"/>
                <a:cs typeface="Times New Roman" panose="02020603050405020304" pitchFamily="18" charset="0"/>
              </a:rPr>
              <a:t>Много времена после Дедице краљ </a:t>
            </a:r>
            <a:r>
              <a:rPr lang="sr-Cyrl-RS" sz="2400" dirty="0" err="1">
                <a:solidFill>
                  <a:schemeClr val="tx1"/>
                </a:solidFill>
                <a:latin typeface="Times New Roman" panose="02020603050405020304" pitchFamily="18" charset="0"/>
                <a:cs typeface="Times New Roman" panose="02020603050405020304" pitchFamily="18" charset="0"/>
              </a:rPr>
              <a:t>маљутака</a:t>
            </a:r>
            <a:r>
              <a:rPr lang="sr-Cyrl-RS" sz="2400" dirty="0">
                <a:solidFill>
                  <a:schemeClr val="tx1"/>
                </a:solidFill>
                <a:latin typeface="Times New Roman" panose="02020603050405020304" pitchFamily="18" charset="0"/>
                <a:cs typeface="Times New Roman" panose="02020603050405020304" pitchFamily="18" charset="0"/>
              </a:rPr>
              <a:t> </a:t>
            </a:r>
            <a:r>
              <a:rPr lang="sr-Cyrl-RS" sz="2400" dirty="0" err="1">
                <a:solidFill>
                  <a:schemeClr val="tx1"/>
                </a:solidFill>
                <a:latin typeface="Times New Roman" panose="02020603050405020304" pitchFamily="18" charset="0"/>
                <a:cs typeface="Times New Roman" panose="02020603050405020304" pitchFamily="18" charset="0"/>
              </a:rPr>
              <a:t>Јародар</a:t>
            </a:r>
            <a:r>
              <a:rPr lang="sr-Cyrl-RS" sz="2400" dirty="0">
                <a:solidFill>
                  <a:schemeClr val="tx1"/>
                </a:solidFill>
                <a:latin typeface="Times New Roman" panose="02020603050405020304" pitchFamily="18" charset="0"/>
                <a:cs typeface="Times New Roman" panose="02020603050405020304" pitchFamily="18" charset="0"/>
              </a:rPr>
              <a:t> и сви </a:t>
            </a:r>
            <a:r>
              <a:rPr lang="sr-Cyrl-RS" sz="2400" dirty="0" err="1">
                <a:solidFill>
                  <a:schemeClr val="tx1"/>
                </a:solidFill>
                <a:latin typeface="Times New Roman" panose="02020603050405020304" pitchFamily="18" charset="0"/>
                <a:cs typeface="Times New Roman" panose="02020603050405020304" pitchFamily="18" charset="0"/>
              </a:rPr>
              <a:t>маљуци</a:t>
            </a:r>
            <a:r>
              <a:rPr lang="sr-Cyrl-RS" sz="2400" dirty="0">
                <a:solidFill>
                  <a:schemeClr val="tx1"/>
                </a:solidFill>
                <a:latin typeface="Times New Roman" panose="02020603050405020304" pitchFamily="18" charset="0"/>
                <a:cs typeface="Times New Roman" panose="02020603050405020304" pitchFamily="18" charset="0"/>
              </a:rPr>
              <a:t> плашили су се врелог уља као што се плашио и њихов Дедица. Да не би били скувани у врелом уљу држали су се даље од човека. Живели су у рупи баш на оној пољани на којој се Мика најрадије играо. Живели су гладни и жедни, али сигурни, све док једног дана </a:t>
            </a:r>
            <a:r>
              <a:rPr lang="sr-Cyrl-RS" sz="2400" dirty="0" err="1">
                <a:solidFill>
                  <a:schemeClr val="tx1"/>
                </a:solidFill>
                <a:latin typeface="Times New Roman" panose="02020603050405020304" pitchFamily="18" charset="0"/>
                <a:cs typeface="Times New Roman" panose="02020603050405020304" pitchFamily="18" charset="0"/>
              </a:rPr>
              <a:t>маљутак</a:t>
            </a:r>
            <a:r>
              <a:rPr lang="sr-Cyrl-RS" sz="2400" dirty="0">
                <a:solidFill>
                  <a:schemeClr val="tx1"/>
                </a:solidFill>
                <a:latin typeface="Times New Roman" panose="02020603050405020304" pitchFamily="18" charset="0"/>
                <a:cs typeface="Times New Roman" panose="02020603050405020304" pitchFamily="18" charset="0"/>
              </a:rPr>
              <a:t> Завиша није одлучио да напусти то место и да се, без благослова краља, упути човеку кога би служио, а који би га за узврат лепо хранио и чувао. </a:t>
            </a:r>
            <a:endParaRPr lang="sr-Latn-RS" sz="24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331640" y="620688"/>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4. Код краља</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8097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слов 1"/>
          <p:cNvSpPr>
            <a:spLocks noGrp="1"/>
          </p:cNvSpPr>
          <p:nvPr>
            <p:ph type="title"/>
          </p:nvPr>
        </p:nvSpPr>
        <p:spPr>
          <a:xfrm>
            <a:off x="539552" y="2132856"/>
            <a:ext cx="8208912" cy="3888432"/>
          </a:xfrm>
        </p:spPr>
        <p:txBody>
          <a:bodyPr>
            <a:normAutofit/>
          </a:bodyPr>
          <a:lstStyle/>
          <a:p>
            <a:pPr algn="just"/>
            <a:r>
              <a:rPr lang="sr-Cyrl-RS" sz="2800" dirty="0">
                <a:solidFill>
                  <a:schemeClr val="tx1"/>
                </a:solidFill>
                <a:latin typeface="Times New Roman" panose="02020603050405020304" pitchFamily="18" charset="0"/>
                <a:cs typeface="Times New Roman" panose="02020603050405020304" pitchFamily="18" charset="0"/>
              </a:rPr>
              <a:t>Завиша је успео да након целодневног </a:t>
            </a:r>
            <a:r>
              <a:rPr lang="sr-Cyrl-RS" sz="2800" dirty="0" err="1">
                <a:solidFill>
                  <a:schemeClr val="tx1"/>
                </a:solidFill>
                <a:latin typeface="Times New Roman" panose="02020603050405020304" pitchFamily="18" charset="0"/>
                <a:cs typeface="Times New Roman" panose="02020603050405020304" pitchFamily="18" charset="0"/>
              </a:rPr>
              <a:t>изцрпљујућег</a:t>
            </a:r>
            <a:r>
              <a:rPr lang="sr-Cyrl-RS" sz="2800" dirty="0">
                <a:solidFill>
                  <a:schemeClr val="tx1"/>
                </a:solidFill>
                <a:latin typeface="Times New Roman" panose="02020603050405020304" pitchFamily="18" charset="0"/>
                <a:cs typeface="Times New Roman" panose="02020603050405020304" pitchFamily="18" charset="0"/>
              </a:rPr>
              <a:t> пута стигне до тарабе која је ограђивала човеково двориште. Мада га је тога дана за мало појела једна жаба, а и врућина је била несносна, ипак је смогао снаге да се увуче у кућу неког врло ружног човека. Коначно је пронашао свој дом, мислио је са олакшањем.</a:t>
            </a:r>
            <a:endParaRPr lang="sr-Latn-RS" sz="2800" dirty="0">
              <a:solidFill>
                <a:schemeClr val="tx1"/>
              </a:solidFill>
              <a:latin typeface="Times New Roman" panose="02020603050405020304" pitchFamily="18" charset="0"/>
              <a:cs typeface="Times New Roman" panose="02020603050405020304" pitchFamily="18" charset="0"/>
            </a:endParaRPr>
          </a:p>
        </p:txBody>
      </p:sp>
      <p:sp>
        <p:nvSpPr>
          <p:cNvPr id="3" name="Чувар места за текст 2"/>
          <p:cNvSpPr>
            <a:spLocks noGrp="1"/>
          </p:cNvSpPr>
          <p:nvPr>
            <p:ph type="body" idx="1"/>
          </p:nvPr>
        </p:nvSpPr>
        <p:spPr>
          <a:xfrm>
            <a:off x="1331640" y="764704"/>
            <a:ext cx="6417734" cy="939801"/>
          </a:xfrm>
        </p:spPr>
        <p:txBody>
          <a:bodyPr>
            <a:normAutofit/>
          </a:bodyPr>
          <a:lstStyle/>
          <a:p>
            <a:r>
              <a:rPr lang="sr-Cyrl-RS" sz="4400" b="1" dirty="0">
                <a:solidFill>
                  <a:schemeClr val="tx1"/>
                </a:solidFill>
                <a:latin typeface="Times New Roman" panose="02020603050405020304" pitchFamily="18" charset="0"/>
                <a:cs typeface="Times New Roman" panose="02020603050405020304" pitchFamily="18" charset="0"/>
              </a:rPr>
              <a:t>5. Путовање</a:t>
            </a:r>
            <a:endParaRPr lang="sr-Latn-RS"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96110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Таласни облик">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Таласни облик">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аласни облик">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327</TotalTime>
  <Words>2983</Words>
  <Application>Microsoft Office PowerPoint</Application>
  <PresentationFormat>On-screen Show (4:3)</PresentationFormat>
  <Paragraphs>63</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Candara</vt:lpstr>
      <vt:lpstr>Symbol</vt:lpstr>
      <vt:lpstr>Times New Roman</vt:lpstr>
      <vt:lpstr>Таласни облик</vt:lpstr>
      <vt:lpstr>-Зеленбабини дарови- Ивана Нешић</vt:lpstr>
      <vt:lpstr>Ивана Нешић, историчарка уметности и списатељица, рођена је у Ћуприји 1981., а данас живи у Београду. Дела су јој инспирисана причама које је слушала у детињству, балканском митологијом, лепотом и уметношћу.  Написала је три романа за децу: Зеленбабини дарови (награда Невен за најбољу дечију књигу у 2013.), Тајна немуштог језика (награда Змајевих дечијих игара Раде Обреновић за 2014.) и Мисија: Музеј.</vt:lpstr>
      <vt:lpstr>Ликови:  дечак Мика маљуци: Деица, Јародар, Завиша, Мачух, Навах… Микина бака Зеленбаба неваљали дечаци Буре и Слина Поштар Корњачица Паун чума краљ водењак и његове кћери русалке  </vt:lpstr>
      <vt:lpstr>Мика је био добар и послушан дечак који је живео са својом баком. Много је волео храну и своје велике цокуле које је наследио од покојног деке. Родитељи су му били архитекте, стално на пословним путевима, па их је ретко виђао. Највише је волео да своје слободно време проводи на пољани на другом крају града. Тамо је могао да се осами и чита у хладу старе крушке. Људи су се питали како дете које је стално напољу може остати толико дебело. Али они нису знали тајну његових џепова. У једном је крио фишек пун ратлука, а у други џеп књигу.</vt:lpstr>
      <vt:lpstr>Маљуци су чудесна мала тајновита створења која живе на пољани. Нису већи од палца, имају реп и рогату главу, црне и длакаве јареће ноге које вире из ватреноцрвених гаћица са којима се рађају. То је био мукотрпан начин да се дође до маљутака. Требало је наћи петлово јаје и грејати га девет година под пазухом. Преданје каже да је јаје после девет година пукло и да се појавила светлост лепша од дуге. То је био наш Дедица први прамаљутак. Испуњавао је човеку све жеље и учинио га срећним и богатим. Имао је супругу и сина руменог као јабука,и девојчицу лепу као сунчев зрак, али човеково срце временом је отврднуло.</vt:lpstr>
      <vt:lpstr>PowerPoint Presentation</vt:lpstr>
      <vt:lpstr>Буре и Слина су била два неваљала дечака која су малтретирала Мику. Да би их избегао Мика је решио да убудуће на пољану иде преко блатњавог дворишта поштара Митра Митровића. Поштар је би стално нерасположен и љут на цели свет, пио је да ублажи бол због туробног детињства. Његов прапрадеда је био баш онај човек који је имао маљутка Дедицу. Митру су родитељи причали да је маљутак крив за породичну несрећу у којој је његов прапрадеда дао Зеленбаби пола богатства и кћер лепотицу зато што му је помогла да се отараси Дедице, а касније је изгубио све што је имао. </vt:lpstr>
      <vt:lpstr>Много времена после Дедице краљ маљутака Јародар и сви маљуци плашили су се врелог уља као што се плашио и њихов Дедица. Да не би били скувани у врелом уљу држали су се даље од човека. Живели су у рупи баш на оној пољани на којој се Мика најрадије играо. Живели су гладни и жедни, али сигурни, све док једног дана маљутак Завиша није одлучио да напусти то место и да се, без благослова краља, упути човеку кога би служио, а који би га за узврат лепо хранио и чувао. </vt:lpstr>
      <vt:lpstr>Завиша је успео да након целодневног изцрпљујућег пута стигне до тарабе која је ограђивала човеково двориште. Мада га је тога дана за мало појела једна жаба, а и врућина је била несносна, ипак је смогао снаге да се увуче у кућу неког врло ружног човека. Коначно је пронашао свој дом, мислио је са олакшањем.</vt:lpstr>
      <vt:lpstr>Након Завишиног одласка краљ Јародар је сазвао веће преосталих 11 маљутака на ком су одлучили да морају по сваку цену вратити Завишу кући. Да би у томе успео Јародар се послужио лукавством – тихо је шапнуо детету на уво (а то дете био је баш Мика који се и тога дана појавио на пољани и сео у хлад крушке) да мора помоћи „вишим облицима живота“ и известити их ако чује нешто необично.</vt:lpstr>
      <vt:lpstr>Микина бака је приметила необичне промене у његовом понашању које јој се нису допале. Дечак је био здрав, али је постао некако пажљив и плашљив. Зато је бака решила да свом унучету „салије страву“, за шта су јој били потребни: један саливачица (тј., она сама), црвена тканина, старо лонче, олово из пушчаних зрна и ужарени комади дрвета.</vt:lpstr>
      <vt:lpstr>Баку је и даље бринуло Микино чудно понашање, док су маљуци очекивали вести од Мике. У међувремену, Завиша није успео да створи богатство свом новом господару поштару, чак ни лулу дувана, већ само светлуцаве лоптице налик брабоњцима. После много покушаја поштар је изашао озлојеђен, а Завиша је остао да плаче на гомили сјајних куглица.</vt:lpstr>
      <vt:lpstr>Мика је случајно угледао Завишу у поштаревој кући и, по наређењу маљутака, отео га и донео натраг на пољану. Пошто је морао да жмури, није видео ни маљутке ни како је Завиша нестао, али је био сигуран да је на делу „магија, права магија“.</vt:lpstr>
      <vt:lpstr>Да би одлучили шта даље, и како да помогну Завиши да се ослободи зависти од човека, Јародар и Пахук су отишли мало даље код Старчића који је живео сам под каменом. Пошто је био најстарији надали су да ће им дати неки користан савет, иако су знали за његову чудну и непредвидиву нарав.</vt:lpstr>
      <vt:lpstr>Једне ноћи Мики су у собу дошла два маљутка и пробудила га. Са собом су водили трећег ком су била запушена уста. То је био Завиша. Замолили су Мику да поведе са собом Завишу, да пронађе Зеленбабу која живи у пећини која плаче и да затражи помоћ од ње како би Завиша престао да чезне за својим господарем. Да би га убедили опет су се послужили лукавством – рекли су му да ће му баба, када је пронађе, испунити највећу жељу срца. Пошто је Мика силно желео да његови родитељи живе са њим, и да не одлазе више од куће, пристао је да потражи бабу.</vt:lpstr>
      <vt:lpstr>Мика се пакује на пут у непознато. У ранац пакује ствари за које верује да ће му требати (џемпер, флашу млека, чарапе, иглу и конац, чешаљ, огледало и лампу-свећу). Пре одласка доручкује бабине уштипке и понаша се уобичајено, како бака не би посумњала да ће отићи од куће.</vt:lpstr>
      <vt:lpstr>Мика је кренуо на пут носећи Завишу у рукавици обешеној око врата. Променили су три аутобуса и после шест сати путовања нашли се у месту М. Упутили су се ка области са пећинама. Ноћ је пала када су се улогорили поред пећине која плаче. Плашећи се да их нешто не вреба из шуме ушли су у пећину иако је била ноћ.</vt:lpstr>
      <vt:lpstr>На уласку у пећину Мика се спотакао и при паду поломио свећу коју је био упалио на пола. Да би знали како да се врате натраг Мика је смишљао жеље а Завиша је правио сјајне куглице које су остављали за собом. Одједном су упали у рупу уску и високу попут бунара. У њој је била мала пукотина из које је допирала сјајна зелена светлост. Пукотина се раширила и они су прошли. У том се пред њима померила велика стена. То је био бели медвед – чувар пролаза, који је носио огрлицу од људских костију око врата. Да би прошли до бабе, Мика је морао да опише медведа у песми што је и успео.</vt:lpstr>
      <vt:lpstr>Зеленбаба је била старица погрбљена и увијена у таман плашт. Имала је зелену косу и била је крезуба. Једно око јој је било бело и слепо, а друго зелено и оштро. Стајала је за великим лонцем који је био на зеленој ватри и у ком се нешто кувало. Пре него што су склопили договор са бабом дала им је да једу и да се одморе. У сну, Мика је видео бабу када је ова била млада и лепа,као њене лепе синове који су чинили добро по свету не очекујући ништа заузврат. Кад се пробудио, пристао је да баби учини три услуге. Мика је био наиван, а Завиша је знао какве погодбе баба склапа и био је уплашен. </vt:lpstr>
      <vt:lpstr>Зеленбаба је најпре тражила од Мике и Завише да јој донесу воће које расте у врту на крају света и кога чувају три страже. Дала им је зелени чаробни прах који, када се поспе у ватру, отвара пролаз у други свет. И још им је дала по комад хлеба уз опомену да га не деле и не поклањају ником. Прошавши кроз зелену ватру нашли су се у пољани. После дугог ходања наишли су на живицу високу као кућа са пролазом кји је чувао огроман петао. Пошто су га уз помоћ лукавства хипнотисали пожурили су да прођу даље.</vt:lpstr>
      <vt:lpstr>Уз помоћ црвеног конца успели су да на крају лавиринта пронађу дивно чаробно дрво на ком је расло воће. За дрво је био везан велики, црни,неугледни пас који је стално глодао стабло, али увек када би изгледало даће дрво пасти оно би се обновило и пас би настављао свој посао из почетка. Успели су да непримећено прођу поред пса и успењу се у крошњу. Таман када су били надомак воћу појавила се страшна бела змија – трећи чувар. И њој су једва умакли, крадући јој воће испред носа. </vt:lpstr>
      <vt:lpstr>Зеленбаба је појела воће које су јој Мика и Завиша донели, што ју је делимично подмладило. Затим им је дала да једу и да се одморе од напорног задатка. Спавајући у зеленом крзну видели су у сну како су њени синови, који су раније били племенити, сада постали похлепни. Пожелели су богатства људског света па су без мајчиног благослова отишли у свет у ком су изгубили главе. Када су се пробудили баба им је задала нов задатак – да врате дуг једној жени којој је она остала дужна.</vt:lpstr>
      <vt:lpstr>Опет су Мика и Завиша прошли кроз ватрени пролаз и нашли се у мрачној чуминој колиби без врата и прозора. У том се појавила чума која је била веома ружна. Кад је чула ко их шаље најпре је наредила Мики да мехом распирује ватру, а Завиши да гаврановим пером побрише под. Она  је ковала врхове стрела. Пошто јој је понестало куге којом би отровала врхове стрела морала је да оде. Кад се вратила схватила је да се Мики угасила ватра. Замало нису настрадали али их је спасао Микин чешаљ који јој се много допао.</vt:lpstr>
      <vt:lpstr>Зеленбаба је објаснила Мики и Завиши зашто је чуми коса коврџава и зашто се обрадовала чешљу. Нахранила их је и дала им да спавају. У сну нису видели да је баба постала осветољубива према људима верујући да су јој људи упропастили синове. Кад су се Мика и Завиша пробудили добили су трећи и последњи задатак – да јој донесу мало воде из водењаковог царства.</vt:lpstr>
      <vt:lpstr>Мика и маљутак су према бабиним упутствима нашли велелепну камену капију. Да би прошли кроз њу била им је потребна расковник трава. Мика се сетио стихова које су му маљуци оставили у аманет о мудром јежу па су прво покушали да од јежа сазнају тајну о расковнику. Јеж их је упутио на корњачу, а корњача на детлића. Узпут су понели и једну малу корњачицу која није хтела да се врати својима, већ је желела да са њима доживи авантуре.</vt:lpstr>
      <vt:lpstr>Откључавши камену капију нашли су се у плавом свету у ком је корњачица могла да говори. Дали су јој име Паун и Мика јој је украсио оклоп папирићем од чоколаде. Кад су најзад нашли краља свих вода он им је тражио даму доведу човека ког је Завиша служио како би ослободио Завишу ропства. За нарочито подводно путовање дао им је сваком по једну своју длаку како би могли да дишу под водом. Испратиле су их лепе русталке, водењакове кћери.</vt:lpstr>
      <vt:lpstr>Мика и другари су се вратили натраг у град, пронашли поштара кући и казали му где треба да иде ако жели да се обогати. Знајући да поштар не може стићи тако брзо до водењака пошли су у разгледање града који је сада био необичан и тужан. Упозорили су Бурета и Слину да не смеју више да малтретирају другу децу, а посетили су и Микину баку која уопште није изгледала забринуто.  Завиша је рекао Мики да је његова бака изузетна, и да има посебан дар.</vt:lpstr>
      <vt:lpstr>Мика и другари су се истим путем вратили воденом краљу који им је испричао истину о Зеленбаби. Она је била његова ћерка која се заљубила у човека и одлучила да живи са њим. Били су срећни у својој љубави, добили су два сина као две јабуке, али човек је био смртан па је умро, а она је остала тек мало измењена. Отац је био љут на њу што је напустила краљевство и што му је остала дужна једну људску душу. У том се појавио поштар ког је краљ, сада је свима постало јасно, желео да убије и тако наплати дуг.</vt:lpstr>
      <vt:lpstr>У метежу који је настао најпре се снашао Паун. Он је угризао поштара за ногавицу, затим Мику за тур, и није им давао да се предају. Међутим, краљ је подигао вртлог воде који их је све потопио, а русталке су заиграле коло око њих и запевале своју злокобну песму. Паун је био имун на чаробне стихове и захваљујући њему сви су се спасили. Поштару су, када се освестио, дошапнули да иде кући и да никак не прилази води, што је он и учинио. У тој воденој борби у Микиној флашици се накупило довољно воде за бабу.</vt:lpstr>
      <vt:lpstr>Пре него што су баби дали воду, затражили су да им призна целу истину што је она и учинила. Нјазад, рекла имје да јој је вода била потребан да би могла једног дана да умре, јер као русталка није могла да умре на копну. Међутим, пошто је схватила клика је племенитост и храброст дружине која се није дала ничим поткупити, одлучила је да им помогне.</vt:lpstr>
      <vt:lpstr>Зеленбаба је са њима пошла до камене капије. Ту су се растали. Пре одласка сваком је поклонила по један дар. Завиши је рекла да му није у природи да служи човека јер није рођен из јајета које је човек девет година носио под пазухом. Још му је поклонила сјајно семе које би требало да посади у земљи Могућности и да се тамо настани са својим маљуцима. Пауну, који више није могао да говори, рекла је да протрља свој оклоп о пепео и да ће тако постати још паметнији и бољи. Мики је рекла да иде кући без икаквог поклона што је Мику мало разочарало. Није сазнао ни где је крила сво благо које је покупила од неваљалих људи. Затим се запутила свом оцу и заувек нестала у воденим дубинама.</vt:lpstr>
      <vt:lpstr>На пољани маљуци су запалили ватру у коју је Завиша бацио чаробни прах. Сви су отишли да живе на неко сјајно место, укључујући и Старчића. Мика је протрљао Паунов оклоп о пепео и он је постао сав блештав и сјајан. То да је Паун необична корњача остаће њихова тајна. Уз пут су срели Бурета и Слину који су постали добри и учтиви према другима. А код куће су Мику чекале сјајне вести – поштар је дошао баки у госте и саопштио јој да ће се на пољани градити зграда коју ће пројектовати баш Микини мама и тата. То је значило да ће дуго остати да живе са Миком и баком, што је Мику силно обрадовало. А поштар ће добити двособан стан јер ће се на осим зграде правити и парк за децу. Бака је дирала поштара да ће онда моћи и да се ожени. Сви у соби су били срећни.</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Зеленбабини дарови Ивана Нешић</dc:title>
  <dc:creator>Mile</dc:creator>
  <cp:lastModifiedBy>pedja misic</cp:lastModifiedBy>
  <cp:revision>44</cp:revision>
  <dcterms:created xsi:type="dcterms:W3CDTF">2021-05-12T19:45:42Z</dcterms:created>
  <dcterms:modified xsi:type="dcterms:W3CDTF">2021-05-19T19:37:57Z</dcterms:modified>
</cp:coreProperties>
</file>